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4"/>
  </p:notesMasterIdLst>
  <p:handoutMasterIdLst>
    <p:handoutMasterId r:id="rId25"/>
  </p:handoutMasterIdLst>
  <p:sldIdLst>
    <p:sldId id="336" r:id="rId3"/>
    <p:sldId id="264" r:id="rId4"/>
    <p:sldId id="322" r:id="rId5"/>
    <p:sldId id="334" r:id="rId6"/>
    <p:sldId id="342" r:id="rId7"/>
    <p:sldId id="343" r:id="rId8"/>
    <p:sldId id="352" r:id="rId9"/>
    <p:sldId id="324" r:id="rId10"/>
    <p:sldId id="341" r:id="rId11"/>
    <p:sldId id="339" r:id="rId12"/>
    <p:sldId id="340" r:id="rId13"/>
    <p:sldId id="325" r:id="rId14"/>
    <p:sldId id="326" r:id="rId15"/>
    <p:sldId id="330" r:id="rId16"/>
    <p:sldId id="344" r:id="rId17"/>
    <p:sldId id="355" r:id="rId18"/>
    <p:sldId id="358" r:id="rId19"/>
    <p:sldId id="337" r:id="rId20"/>
    <p:sldId id="331" r:id="rId21"/>
    <p:sldId id="349" r:id="rId22"/>
    <p:sldId id="34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00FE"/>
    <a:srgbClr val="000000"/>
    <a:srgbClr val="AC5315"/>
    <a:srgbClr val="C75806"/>
    <a:srgbClr val="00499F"/>
    <a:srgbClr val="0CC1E0"/>
    <a:srgbClr val="65482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93" autoAdjust="0"/>
    <p:restoredTop sz="94660"/>
  </p:normalViewPr>
  <p:slideViewPr>
    <p:cSldViewPr>
      <p:cViewPr varScale="1">
        <p:scale>
          <a:sx n="50" d="100"/>
          <a:sy n="50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171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D1A203C5-FF0A-4B61-9D9A-14F61ECC2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1775" y="3141663"/>
            <a:ext cx="5903913" cy="1109662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noProof="0"/>
              <a:t>Click to edit Master title style</a:t>
            </a:r>
            <a:endParaRPr lang="ru-RU" noProof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1775" y="3813175"/>
            <a:ext cx="5903913" cy="696913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400" b="1"/>
            </a:lvl1pPr>
          </a:lstStyle>
          <a:p>
            <a:pPr lvl="0"/>
            <a:r>
              <a:rPr lang="en-US" noProof="0"/>
              <a:t>Click to edit Master subtitle style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84888" y="1268413"/>
            <a:ext cx="1871662" cy="5472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1268413"/>
            <a:ext cx="5464175" cy="5472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B3EE-3FB6-404C-844D-752BBDA65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69A62-4B55-4EF2-B60D-D47A90A35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AD5C1-8826-4EA9-9021-F9FB343BF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08175" y="1600200"/>
            <a:ext cx="3313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3688" y="1600200"/>
            <a:ext cx="3313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5D15E-33B9-4781-86E8-C4503336D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CDF89-C55D-4450-AA3E-35769CE58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350F7-B589-4B8B-819E-037CCF0D0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7DBE5-98E6-4C4A-A251-265B18519E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C8CA4-E80E-4CF2-AA4C-DD54D2FA1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251E2-A58C-45C2-A513-316465492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3B1A2-54D0-481C-8F10-BE2803F89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2938" y="274638"/>
            <a:ext cx="1693862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8175" y="274638"/>
            <a:ext cx="49323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6EF47-0491-46D6-9906-369E4E72C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243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68413"/>
            <a:ext cx="7416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844675"/>
            <a:ext cx="74168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pic>
        <p:nvPicPr>
          <p:cNvPr id="4" name="Picture 3" descr="ppt_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60432" y="188640"/>
            <a:ext cx="512022" cy="6583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9613" y="274638"/>
            <a:ext cx="6707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175" y="1600200"/>
            <a:ext cx="6778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583FC234-E915-4848-A171-187DF9DF0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6" descr="ppt_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60432" y="260648"/>
            <a:ext cx="512022" cy="6583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0.png"/><Relationship Id="rId5" Type="http://schemas.openxmlformats.org/officeDocument/2006/relationships/hyperlink" Target="http://www.finblueprint.in/" TargetMode="External"/><Relationship Id="rId4" Type="http://schemas.openxmlformats.org/officeDocument/2006/relationships/hyperlink" Target="https://chat.whatsapp.com/FRhIuCi54fGGvxzHHmL4F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5518150"/>
            <a:ext cx="9144000" cy="647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/>
            <a:r>
              <a:rPr lang="en-US" sz="2800" dirty="0">
                <a:solidFill>
                  <a:srgbClr val="FFC000"/>
                </a:solidFill>
                <a:latin typeface="Arial" charset="0"/>
              </a:rPr>
              <a:t>FIRE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</a:p>
        </p:txBody>
      </p:sp>
      <p:sp>
        <p:nvSpPr>
          <p:cNvPr id="409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" y="6069775"/>
            <a:ext cx="9143999" cy="743775"/>
          </a:xfrm>
          <a:effectLst/>
        </p:spPr>
        <p:txBody>
          <a:bodyPr/>
          <a:lstStyle/>
          <a:p>
            <a:pPr algn="ctr" eaLnBrk="1" hangingPunct="1"/>
            <a:r>
              <a:rPr lang="en-US" dirty="0">
                <a:solidFill>
                  <a:srgbClr val="FFC000"/>
                </a:solidFill>
                <a:latin typeface="Arial" charset="0"/>
              </a:rPr>
              <a:t>F</a:t>
            </a:r>
            <a:r>
              <a:rPr lang="en-US" b="0" dirty="0">
                <a:solidFill>
                  <a:srgbClr val="0070C0"/>
                </a:solidFill>
                <a:latin typeface="Arial" charset="0"/>
              </a:rPr>
              <a:t>inancial </a:t>
            </a:r>
            <a:r>
              <a:rPr lang="en-US" dirty="0">
                <a:solidFill>
                  <a:srgbClr val="FFC000"/>
                </a:solidFill>
                <a:latin typeface="Arial" charset="0"/>
              </a:rPr>
              <a:t>I</a:t>
            </a:r>
            <a:r>
              <a:rPr lang="en-US" b="0" dirty="0">
                <a:solidFill>
                  <a:srgbClr val="0070C0"/>
                </a:solidFill>
                <a:latin typeface="Arial" charset="0"/>
              </a:rPr>
              <a:t>ndependence, </a:t>
            </a:r>
            <a:r>
              <a:rPr lang="en-US" dirty="0">
                <a:solidFill>
                  <a:srgbClr val="FFC000"/>
                </a:solidFill>
                <a:latin typeface="Arial" charset="0"/>
              </a:rPr>
              <a:t>R</a:t>
            </a:r>
            <a:r>
              <a:rPr lang="en-US" b="0" dirty="0">
                <a:solidFill>
                  <a:srgbClr val="0070C0"/>
                </a:solidFill>
                <a:latin typeface="Arial" charset="0"/>
              </a:rPr>
              <a:t>etire </a:t>
            </a:r>
            <a:r>
              <a:rPr lang="en-US" dirty="0">
                <a:solidFill>
                  <a:srgbClr val="FFC000"/>
                </a:solidFill>
                <a:latin typeface="Arial" charset="0"/>
              </a:rPr>
              <a:t>E</a:t>
            </a:r>
            <a:r>
              <a:rPr lang="en-US" b="0" dirty="0">
                <a:solidFill>
                  <a:srgbClr val="0070C0"/>
                </a:solidFill>
                <a:latin typeface="Arial" charset="0"/>
              </a:rPr>
              <a:t>arly</a:t>
            </a:r>
          </a:p>
          <a:p>
            <a:pPr algn="ctr" eaLnBrk="1" hangingPunct="1"/>
            <a:r>
              <a:rPr lang="en-US" sz="1000" dirty="0">
                <a:solidFill>
                  <a:srgbClr val="0070C0"/>
                </a:solidFill>
                <a:latin typeface="Arial" charset="0"/>
              </a:rPr>
              <a:t>VISHAL DALAL – Certified Financial Planner [CFP</a:t>
            </a:r>
            <a:r>
              <a:rPr lang="en-US" sz="1000" baseline="30000" dirty="0">
                <a:solidFill>
                  <a:srgbClr val="0070C0"/>
                </a:solidFill>
                <a:latin typeface="Arial" charset="0"/>
              </a:rPr>
              <a:t>CM</a:t>
            </a:r>
            <a:r>
              <a:rPr lang="en-US" sz="1000" dirty="0">
                <a:solidFill>
                  <a:srgbClr val="0070C0"/>
                </a:solidFill>
                <a:latin typeface="Arial" charset="0"/>
              </a:rPr>
              <a:t>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1D404B-5F12-B71C-38BE-2933883AA6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661248"/>
            <a:ext cx="792088" cy="4085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480B8C4-298C-25E2-7E54-61E7B7129A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1" y="5661248"/>
            <a:ext cx="792088" cy="4085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695AE-5E19-E352-93FD-C11BE0420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7ACD6C25-7F6D-F86F-25C9-4AECB1C948BE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Assumptions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FC48B188-3D3F-CAAB-CAA6-690ACBE429D5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DBED156C-0E6A-CDBA-AEC7-E89DDE2E64A5}"/>
              </a:ext>
            </a:extLst>
          </p:cNvPr>
          <p:cNvSpPr txBox="1">
            <a:spLocks/>
          </p:cNvSpPr>
          <p:nvPr/>
        </p:nvSpPr>
        <p:spPr>
          <a:xfrm>
            <a:off x="467544" y="2276872"/>
            <a:ext cx="8496944" cy="432048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Make a list of assumptions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Lifespan (typically considered as 80 or 85 years)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General &amp; Specific inflation (Edu, Travel, etc.)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Returns and appreciation value of investments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Salary / Business income increment (leading up to retirement)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Changes in post-retirement expenses, if any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Spillover of liabilities, if any, at time of retirement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Document data points and assumption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Excel is ideal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Pen &amp; Paper is also fine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380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23BFA-2789-E0FE-8AF5-A29A4D62D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38C7BA1B-FBBB-1AAD-C99B-57C067D843D6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Analysis &amp; Planning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22F31E0F-3BF9-3632-9D72-5B014CD05664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8A9082C4-1949-D4DF-3CF1-B37A1AD69527}"/>
              </a:ext>
            </a:extLst>
          </p:cNvPr>
          <p:cNvSpPr txBox="1">
            <a:spLocks/>
          </p:cNvSpPr>
          <p:nvPr/>
        </p:nvSpPr>
        <p:spPr>
          <a:xfrm>
            <a:off x="255949" y="2276872"/>
            <a:ext cx="8708539" cy="4320480"/>
          </a:xfrm>
          <a:prstGeom prst="rect">
            <a:avLst/>
          </a:prstGeom>
        </p:spPr>
        <p:txBody>
          <a:bodyPr anchor="t">
            <a:normAutofit lnSpcReduction="10000"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Create a financial plan using data points &amp; assumptions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 Plan to cover the following at a minimum: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Required retirement corpus at planned age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Investments, emergency funding, liquidity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Risk management via asset allocation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Projected cashflows up to assumed lifespan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Allow for ‘what-if’ scenario simulation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Plot an age vs retirement chart to check if early retirement is possible if goals are rejigged later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Tax Optimization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89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Corpus Determination - Example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439633"/>
              </p:ext>
            </p:extLst>
          </p:nvPr>
        </p:nvGraphicFramePr>
        <p:xfrm>
          <a:off x="611560" y="2492895"/>
          <a:ext cx="8064896" cy="3321118"/>
        </p:xfrm>
        <a:graphic>
          <a:graphicData uri="http://schemas.openxmlformats.org/drawingml/2006/table">
            <a:tbl>
              <a:tblPr/>
              <a:tblGrid>
                <a:gridCol w="2865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9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873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Couple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Both aged 60 years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175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Current &amp; Projected Expenses @ age 60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Regular: 50,000 / month, increasing with inflation</a:t>
                      </a:r>
                      <a:b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Bulk: Single child’s marriage @ age 65. Value: 35 lakhs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648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Post-Retirement Income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20,000 pension pm until life, increasing with inflation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Bequeath to children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Existing premises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439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Inflation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Assumed @ 6% until lifetime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529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Lifespan / Longevity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Assumed up to 80 years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3997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Risk Quotient &amp; Investment of Corpus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Moderate Risk</a:t>
                      </a:r>
                    </a:p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Suggested Allocation: 50% Debt, 30% Equity, 20% Gold</a:t>
                      </a:r>
                    </a:p>
                  </a:txBody>
                  <a:tcPr marL="72000" marR="36000" marT="36000" marB="72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Corpus Determination – Summary Solution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3"/>
            <a:ext cx="6984776" cy="45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Corpus Determination - Details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132856"/>
            <a:ext cx="5472608" cy="448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0A3B3-96F6-5243-F8CB-EF3A54025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6B9069E1-0E23-BAD8-3D4B-6742204BA13F}"/>
              </a:ext>
            </a:extLst>
          </p:cNvPr>
          <p:cNvSpPr txBox="1">
            <a:spLocks/>
          </p:cNvSpPr>
          <p:nvPr/>
        </p:nvSpPr>
        <p:spPr>
          <a:xfrm>
            <a:off x="35278" y="1383072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Example: Integrating FIRE with other goals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9E9EDA6-5F68-F27F-F17A-30D6F18B2AA8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4EBED8-49DF-DF42-9F4A-31EABCFFF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13" y="3919764"/>
            <a:ext cx="8624459" cy="2906904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8A9AF8A4-9AE1-D37D-C85E-E894ACD2CF38}"/>
              </a:ext>
            </a:extLst>
          </p:cNvPr>
          <p:cNvSpPr txBox="1">
            <a:spLocks/>
          </p:cNvSpPr>
          <p:nvPr/>
        </p:nvSpPr>
        <p:spPr>
          <a:xfrm>
            <a:off x="323528" y="2058420"/>
            <a:ext cx="7487816" cy="1759632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endParaRPr lang="en-US" sz="2800" b="0" u="sng" dirty="0">
              <a:solidFill>
                <a:srgbClr val="0070C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fontAlgn="auto">
              <a:spcAft>
                <a:spcPts val="0"/>
              </a:spcAft>
              <a:defRPr/>
            </a:pPr>
            <a:r>
              <a:rPr lang="en-US" sz="2800" b="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Brief Background</a:t>
            </a:r>
          </a:p>
          <a:p>
            <a:pPr marL="1028700" lvl="1" indent="-5715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Family of three; husband sole earner</a:t>
            </a:r>
          </a:p>
          <a:p>
            <a:pPr marL="1028700" lvl="1" indent="-5715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Current age of husband: 35 years</a:t>
            </a:r>
          </a:p>
          <a:p>
            <a:pPr marL="1028700" lvl="1" indent="-5715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Goals as below; FIRE @ age of 50 years</a:t>
            </a:r>
          </a:p>
        </p:txBody>
      </p:sp>
    </p:spTree>
    <p:extLst>
      <p:ext uri="{BB962C8B-B14F-4D97-AF65-F5344CB8AC3E}">
        <p14:creationId xmlns:p14="http://schemas.microsoft.com/office/powerpoint/2010/main" val="1690135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0E071-862D-8522-8218-3D9737F32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7DFD2D23-4CF7-4845-5549-1B915E806B7F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01BD64-50EB-B039-2EF2-91207A97A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159" y="1412776"/>
            <a:ext cx="5533681" cy="518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44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34BDC-037B-4359-131E-9E34D73E1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1878ADC-163C-6853-D0E7-5035E4925BA3}"/>
              </a:ext>
            </a:extLst>
          </p:cNvPr>
          <p:cNvSpPr/>
          <p:nvPr/>
        </p:nvSpPr>
        <p:spPr bwMode="auto">
          <a:xfrm>
            <a:off x="5796136" y="2492896"/>
            <a:ext cx="1357217" cy="14401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20C5DA-4FE8-212E-B296-BB6A851FD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212976"/>
            <a:ext cx="8335459" cy="1848881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C583990F-53D2-0A8C-6C7D-864FF093952A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Key characteristics of asset classes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491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2-768x393.png">
            <a:extLst>
              <a:ext uri="{FF2B5EF4-FFF2-40B4-BE49-F238E27FC236}">
                <a16:creationId xmlns:a16="http://schemas.microsoft.com/office/drawing/2014/main" id="{FC1E6AC4-CDCB-8FFD-7181-AEBCF3E0800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6527" y="692696"/>
            <a:ext cx="7315200" cy="2952328"/>
          </a:xfrm>
          <a:prstGeom prst="rect">
            <a:avLst/>
          </a:prstGeom>
        </p:spPr>
      </p:pic>
      <p:pic>
        <p:nvPicPr>
          <p:cNvPr id="3" name="Picture 2" descr="1.1-768x461.png">
            <a:extLst>
              <a:ext uri="{FF2B5EF4-FFF2-40B4-BE49-F238E27FC236}">
                <a16:creationId xmlns:a16="http://schemas.microsoft.com/office/drawing/2014/main" id="{7F26AD90-F94C-0F31-53F6-DD54C61AEAC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6527" y="3717032"/>
            <a:ext cx="7315200" cy="3024336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43FC1FE1-AC16-5357-0F72-94A85271653E}"/>
              </a:ext>
            </a:extLst>
          </p:cNvPr>
          <p:cNvSpPr txBox="1">
            <a:spLocks/>
          </p:cNvSpPr>
          <p:nvPr/>
        </p:nvSpPr>
        <p:spPr>
          <a:xfrm>
            <a:off x="92127" y="74712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indent="-51435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Importance of Asset Classes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General Investing Principles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467544" y="2060848"/>
            <a:ext cx="8496944" cy="4536504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514350" indent="-514350">
              <a:buFont typeface="Arial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Rely on Fixed Income instruments for immediate and short-term cashflow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Rely on Equity instruments for long-term growth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Move funds from Equity to Fixed Income periodically to ensure asset re-balancing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Ensure you have adequate health insurance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sz="28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need to have a life insurance plan once retired</a:t>
            </a: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save on premiums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Plan early from a tax optimization perspective</a:t>
            </a: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Contents</a:t>
            </a: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1547664" y="1979394"/>
            <a:ext cx="6624736" cy="2031268"/>
          </a:xfrm>
          <a:prstGeom prst="rect">
            <a:avLst/>
          </a:prstGeom>
        </p:spPr>
        <p:txBody>
          <a:bodyPr anchor="t">
            <a:normAutofit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600" b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FIRE Pre-Requisites &amp; Process</a:t>
            </a:r>
          </a:p>
          <a:p>
            <a:pPr lvl="0"/>
            <a:endParaRPr lang="en-US" sz="2600" b="0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 startAt="2"/>
            </a:pPr>
            <a:r>
              <a:rPr lang="en-US" sz="2600" b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Retirement Corpus Determination Example</a:t>
            </a:r>
          </a:p>
          <a:p>
            <a:pPr lvl="0"/>
            <a:endParaRPr lang="en-US" sz="2400" b="0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 startAt="3"/>
            </a:pP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Asset Classes &amp; Products Walkthrough</a:t>
            </a:r>
          </a:p>
        </p:txBody>
      </p:sp>
      <p:pic>
        <p:nvPicPr>
          <p:cNvPr id="10" name="Picture 9" descr="Retirement_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010662"/>
            <a:ext cx="6120680" cy="252028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7F05D1-92E5-7C3C-3C59-C7F7A9798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5881D6-B338-223C-A065-EB1CE3459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975693"/>
            <a:ext cx="4229467" cy="5692633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8E2A0674-0EDA-628B-D31C-2DCCDF6937ED}"/>
              </a:ext>
            </a:extLst>
          </p:cNvPr>
          <p:cNvSpPr txBox="1">
            <a:spLocks/>
          </p:cNvSpPr>
          <p:nvPr/>
        </p:nvSpPr>
        <p:spPr>
          <a:xfrm>
            <a:off x="0" y="18864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Inculcate Sound Investing Habits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91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F0EDE0-2869-AB10-C81C-ECBCB50CB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nBluePrint_What_We_Do.jpg">
            <a:extLst>
              <a:ext uri="{FF2B5EF4-FFF2-40B4-BE49-F238E27FC236}">
                <a16:creationId xmlns:a16="http://schemas.microsoft.com/office/drawing/2014/main" id="{7140AA29-E1B5-5541-4F9E-F218604F905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88640"/>
            <a:ext cx="4993653" cy="6453336"/>
          </a:xfrm>
          <a:prstGeom prst="rect">
            <a:avLst/>
          </a:prstGeom>
          <a:ln>
            <a:solidFill>
              <a:schemeClr val="tx1">
                <a:alpha val="58000"/>
              </a:schemeClr>
            </a:solidFill>
          </a:ln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0A87CA04-5A89-B810-A19C-C8ED2F68D748}"/>
              </a:ext>
            </a:extLst>
          </p:cNvPr>
          <p:cNvSpPr txBox="1">
            <a:spLocks/>
          </p:cNvSpPr>
          <p:nvPr/>
        </p:nvSpPr>
        <p:spPr bwMode="auto">
          <a:xfrm>
            <a:off x="323528" y="2564904"/>
            <a:ext cx="345638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THANK   YOU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AF61081-F09A-5EA2-DC58-14A7AC0663D6}"/>
              </a:ext>
            </a:extLst>
          </p:cNvPr>
          <p:cNvSpPr txBox="1">
            <a:spLocks/>
          </p:cNvSpPr>
          <p:nvPr/>
        </p:nvSpPr>
        <p:spPr bwMode="auto">
          <a:xfrm>
            <a:off x="323528" y="4293096"/>
            <a:ext cx="309634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Contact:</a:t>
            </a:r>
            <a:r>
              <a:rPr lang="en-US" b="0" kern="0" dirty="0">
                <a:solidFill>
                  <a:srgbClr val="1B00F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b="0" kern="0" dirty="0">
                <a:latin typeface="Times New Roman" pitchFamily="18" charset="0"/>
                <a:cs typeface="Times New Roman" pitchFamily="18" charset="0"/>
              </a:rPr>
              <a:t>+91 99205-11283</a:t>
            </a: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b="0" kern="0" dirty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marL="363538" indent="-363538">
              <a:defRPr/>
            </a:pP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Website: </a:t>
            </a: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www.finblueprint.in</a:t>
            </a:r>
            <a:endParaRPr lang="en-US" b="0" kern="0" dirty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indent="-363538">
              <a:defRPr/>
            </a:pPr>
            <a:r>
              <a:rPr lang="en-US" b="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Group: </a:t>
            </a:r>
            <a:r>
              <a:rPr lang="en-US" b="0" kern="0" dirty="0">
                <a:solidFill>
                  <a:srgbClr val="1B00FE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Join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2021-12-28 11_26_29-Introducing Ipsos Loyalty.png">
            <a:extLst>
              <a:ext uri="{FF2B5EF4-FFF2-40B4-BE49-F238E27FC236}">
                <a16:creationId xmlns:a16="http://schemas.microsoft.com/office/drawing/2014/main" id="{788E48A1-E78D-E6D7-CAE8-A75778B214B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1218904"/>
            <a:ext cx="2808312" cy="141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57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251520" y="2052194"/>
            <a:ext cx="864096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Certified Financial Planner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- internationally recognized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Who are we?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51520" y="2570922"/>
            <a:ext cx="8496944" cy="533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24 years corporate experience (17+ in Fortun</a:t>
            </a:r>
            <a:r>
              <a:rPr lang="en-US" sz="2400" b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e 500 banks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)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251520" y="3124978"/>
            <a:ext cx="8496944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r>
              <a:rPr lang="en-US" sz="2400" b="0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Achieved FIRE, quit corporate job in Dec’23 @ age of 47 </a:t>
            </a:r>
            <a:r>
              <a:rPr lang="en-US" sz="2400" b="0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  <a:sym typeface="Wingdings" pitchFamily="2" charset="2"/>
              </a:rPr>
              <a:t>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1" name="Picture 10" descr="CFP_Professionals_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831704"/>
            <a:ext cx="6556464" cy="2848196"/>
          </a:xfrm>
          <a:prstGeom prst="rect">
            <a:avLst/>
          </a:prstGeom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10432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5E4E7D-DA3A-6343-2DE6-4473BCB0C6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72638"/>
            <a:ext cx="8684904" cy="671272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85E27-76CB-9F46-687C-CB4AA6079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5BE1B39F-4DE2-CA2B-3B41-0079996A418B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Pre-requisites for FIRE : Pre-Retirement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7EDF1D58-636D-D104-A54B-6F203D639B8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8DEB77D9-DA5A-A30B-4264-8B7D2A51D234}"/>
              </a:ext>
            </a:extLst>
          </p:cNvPr>
          <p:cNvSpPr txBox="1">
            <a:spLocks/>
          </p:cNvSpPr>
          <p:nvPr/>
        </p:nvSpPr>
        <p:spPr>
          <a:xfrm>
            <a:off x="255949" y="2276872"/>
            <a:ext cx="8708539" cy="432048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Savings and control on expenses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Higher income helps but not mandatory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Disciplined investing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Clear and objective financial goals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Financial plan for a holistic view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Realistic assumptions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Post-retirement activity to keep oneself engaged</a:t>
            </a:r>
          </a:p>
          <a:p>
            <a:pPr lvl="1"/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820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09FA9-17AA-8FB7-CA1E-E99BD95A9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85968D64-9DB5-1D28-580F-DDA8B4A57766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Pre-requisites for FIRE : Post-Retirement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C5CCBE10-3A4A-EC8B-B9EE-A03C0BE3C90B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253BE2D6-918E-4AE7-9A2D-F3B901EBB0C2}"/>
              </a:ext>
            </a:extLst>
          </p:cNvPr>
          <p:cNvSpPr txBox="1">
            <a:spLocks/>
          </p:cNvSpPr>
          <p:nvPr/>
        </p:nvSpPr>
        <p:spPr>
          <a:xfrm>
            <a:off x="255949" y="2276872"/>
            <a:ext cx="8708539" cy="432048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Have a health plan handy for 15 lakhs minimum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Adherence by-and-large to planned expenses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 wary of ad-hoc / impulsive bulk expenses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 not fall prey to marketing gimmicks / scams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Marked reduction in risk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Monitor and track investments closely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 not take on new liabilities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Ensure you spend at least 4-5 hours per day in productive activity (even if it is not remunerative)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326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60BC5-F89B-58DE-6B22-D73B53949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1D08BA6D-BC01-3871-6FE1-A94D923C678C}"/>
              </a:ext>
            </a:extLst>
          </p:cNvPr>
          <p:cNvSpPr txBox="1">
            <a:spLocks/>
          </p:cNvSpPr>
          <p:nvPr/>
        </p:nvSpPr>
        <p:spPr>
          <a:xfrm>
            <a:off x="107504" y="116632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Pre-requisites for FIRE : Summary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744D9A-41A1-DF5E-D71D-6AFC188A4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633" y="836712"/>
            <a:ext cx="4625741" cy="58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93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FIRE Process Workflow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4DC62F-2683-ACA9-F3A8-06B90D384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143" y="2348880"/>
            <a:ext cx="6585714" cy="392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81BF0-75F8-9B37-A45A-F38681FB7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2B7782CF-A972-A1EA-5821-385BCDBD867D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Data Collection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5B1055ED-D8AE-D3DA-C89E-19E8B73205C3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C9C5062-E42E-F102-B609-4A15C7C59713}"/>
              </a:ext>
            </a:extLst>
          </p:cNvPr>
          <p:cNvSpPr txBox="1">
            <a:spLocks/>
          </p:cNvSpPr>
          <p:nvPr/>
        </p:nvSpPr>
        <p:spPr>
          <a:xfrm>
            <a:off x="467544" y="2276872"/>
            <a:ext cx="8496944" cy="4320480"/>
          </a:xfrm>
          <a:prstGeom prst="rect">
            <a:avLst/>
          </a:prstGeom>
        </p:spPr>
        <p:txBody>
          <a:bodyPr anchor="t">
            <a:normAutofit lnSpcReduction="10000"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Collate data points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List </a:t>
            </a:r>
            <a:r>
              <a:rPr lang="en-US" sz="2800" b="0" i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Financial Goals (incl FIRE) and priority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Regular and Bulk expenses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Current assets and liabilities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Post-retirement income, such as pension / annuities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Consider inheritance, if any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Bequeath of assets to children / others, if any</a:t>
            </a:r>
          </a:p>
          <a:p>
            <a:pPr lvl="1"/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Have a plan in mind for post-retirement activity - ideally something that does NOT require capital</a:t>
            </a: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800" b="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855293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">
  <a:themeElements>
    <a:clrScheme name="template 4">
      <a:dk1>
        <a:srgbClr val="4D4D4D"/>
      </a:dk1>
      <a:lt1>
        <a:srgbClr val="FFFFFF"/>
      </a:lt1>
      <a:dk2>
        <a:srgbClr val="000000"/>
      </a:dk2>
      <a:lt2>
        <a:srgbClr val="9B6902"/>
      </a:lt2>
      <a:accent1>
        <a:srgbClr val="C75E00"/>
      </a:accent1>
      <a:accent2>
        <a:srgbClr val="FED416"/>
      </a:accent2>
      <a:accent3>
        <a:srgbClr val="FFFFFF"/>
      </a:accent3>
      <a:accent4>
        <a:srgbClr val="404040"/>
      </a:accent4>
      <a:accent5>
        <a:srgbClr val="E0B6AA"/>
      </a:accent5>
      <a:accent6>
        <a:srgbClr val="E6C013"/>
      </a:accent6>
      <a:hlink>
        <a:srgbClr val="EE6600"/>
      </a:hlink>
      <a:folHlink>
        <a:srgbClr val="EAEAEA"/>
      </a:folHlink>
    </a:clrScheme>
    <a:fontScheme name="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D5E1F3"/>
        </a:lt2>
        <a:accent1>
          <a:srgbClr val="BC4417"/>
        </a:accent1>
        <a:accent2>
          <a:srgbClr val="CF9C1C"/>
        </a:accent2>
        <a:accent3>
          <a:srgbClr val="FFFFFF"/>
        </a:accent3>
        <a:accent4>
          <a:srgbClr val="404040"/>
        </a:accent4>
        <a:accent5>
          <a:srgbClr val="DAB0AB"/>
        </a:accent5>
        <a:accent6>
          <a:srgbClr val="BB8D18"/>
        </a:accent6>
        <a:hlink>
          <a:srgbClr val="E8C97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986615"/>
        </a:lt2>
        <a:accent1>
          <a:srgbClr val="BF4413"/>
        </a:accent1>
        <a:accent2>
          <a:srgbClr val="FFAB21"/>
        </a:accent2>
        <a:accent3>
          <a:srgbClr val="FFFFFF"/>
        </a:accent3>
        <a:accent4>
          <a:srgbClr val="404040"/>
        </a:accent4>
        <a:accent5>
          <a:srgbClr val="DCB0AA"/>
        </a:accent5>
        <a:accent6>
          <a:srgbClr val="E79B1D"/>
        </a:accent6>
        <a:hlink>
          <a:srgbClr val="C5A37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4A1B17"/>
        </a:lt2>
        <a:accent1>
          <a:srgbClr val="C66C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DFBAAA"/>
        </a:accent5>
        <a:accent6>
          <a:srgbClr val="E6C013"/>
        </a:accent6>
        <a:hlink>
          <a:srgbClr val="FFDE9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013"/>
        </a:accent6>
        <a:hlink>
          <a:srgbClr val="EE66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570301"/>
        </a:lt2>
        <a:accent1>
          <a:srgbClr val="D37E00"/>
        </a:accent1>
        <a:accent2>
          <a:srgbClr val="F5CB03"/>
        </a:accent2>
        <a:accent3>
          <a:srgbClr val="FFFFFF"/>
        </a:accent3>
        <a:accent4>
          <a:srgbClr val="404040"/>
        </a:accent4>
        <a:accent5>
          <a:srgbClr val="E6C0AA"/>
        </a:accent5>
        <a:accent6>
          <a:srgbClr val="DEB802"/>
        </a:accent6>
        <a:hlink>
          <a:srgbClr val="D860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713C0C"/>
        </a:lt2>
        <a:accent1>
          <a:srgbClr val="E4B058"/>
        </a:accent1>
        <a:accent2>
          <a:srgbClr val="FDD912"/>
        </a:accent2>
        <a:accent3>
          <a:srgbClr val="FFFFFF"/>
        </a:accent3>
        <a:accent4>
          <a:srgbClr val="404040"/>
        </a:accent4>
        <a:accent5>
          <a:srgbClr val="EFD4B4"/>
        </a:accent5>
        <a:accent6>
          <a:srgbClr val="E5C40F"/>
        </a:accent6>
        <a:hlink>
          <a:srgbClr val="E063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D87200"/>
        </a:lt2>
        <a:accent1>
          <a:srgbClr val="E29B07"/>
        </a:accent1>
        <a:accent2>
          <a:srgbClr val="EDBF03"/>
        </a:accent2>
        <a:accent3>
          <a:srgbClr val="FFFFFF"/>
        </a:accent3>
        <a:accent4>
          <a:srgbClr val="404040"/>
        </a:accent4>
        <a:accent5>
          <a:srgbClr val="EECBAA"/>
        </a:accent5>
        <a:accent6>
          <a:srgbClr val="D7AD02"/>
        </a:accent6>
        <a:hlink>
          <a:srgbClr val="7CA43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000000"/>
        </a:dk2>
        <a:lt2>
          <a:srgbClr val="D24D06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7B80B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000000"/>
        </a:dk2>
        <a:lt2>
          <a:srgbClr val="CD5003"/>
        </a:lt2>
        <a:accent1>
          <a:srgbClr val="419DCF"/>
        </a:accent1>
        <a:accent2>
          <a:srgbClr val="BC1F1F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AA1B1B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000000"/>
        </a:dk2>
        <a:lt2>
          <a:srgbClr val="DF2905"/>
        </a:lt2>
        <a:accent1>
          <a:srgbClr val="D05203"/>
        </a:accent1>
        <a:accent2>
          <a:srgbClr val="72A3E1"/>
        </a:accent2>
        <a:accent3>
          <a:srgbClr val="FFFFFF"/>
        </a:accent3>
        <a:accent4>
          <a:srgbClr val="404040"/>
        </a:accent4>
        <a:accent5>
          <a:srgbClr val="E4B3AA"/>
        </a:accent5>
        <a:accent6>
          <a:srgbClr val="6793CC"/>
        </a:accent6>
        <a:hlink>
          <a:srgbClr val="F3A10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12425</TotalTime>
  <Words>614</Words>
  <Application>Microsoft Office PowerPoint</Application>
  <PresentationFormat>On-screen Show (4:3)</PresentationFormat>
  <Paragraphs>113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Times New Roman</vt:lpstr>
      <vt:lpstr>Verdana</vt:lpstr>
      <vt:lpstr>Wingdings</vt:lpstr>
      <vt:lpstr>template</vt:lpstr>
      <vt:lpstr>Custom Design</vt:lpstr>
      <vt:lpstr>FIRE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HP</dc:creator>
  <cp:lastModifiedBy>Mamta Dalal</cp:lastModifiedBy>
  <cp:revision>482</cp:revision>
  <dcterms:created xsi:type="dcterms:W3CDTF">2021-03-07T14:33:02Z</dcterms:created>
  <dcterms:modified xsi:type="dcterms:W3CDTF">2024-12-30T16:29:12Z</dcterms:modified>
</cp:coreProperties>
</file>