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3"/>
  </p:notesMasterIdLst>
  <p:handoutMasterIdLst>
    <p:handoutMasterId r:id="rId14"/>
  </p:handoutMasterIdLst>
  <p:sldIdLst>
    <p:sldId id="336" r:id="rId3"/>
    <p:sldId id="324" r:id="rId4"/>
    <p:sldId id="373" r:id="rId5"/>
    <p:sldId id="376" r:id="rId6"/>
    <p:sldId id="377" r:id="rId7"/>
    <p:sldId id="374" r:id="rId8"/>
    <p:sldId id="378" r:id="rId9"/>
    <p:sldId id="379" r:id="rId10"/>
    <p:sldId id="380" r:id="rId11"/>
    <p:sldId id="370" r:id="rId12"/>
  </p:sldIdLst>
  <p:sldSz cx="9144000" cy="6858000" type="screen4x3"/>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75806"/>
    <a:srgbClr val="AC5315"/>
    <a:srgbClr val="1B00FE"/>
    <a:srgbClr val="000000"/>
    <a:srgbClr val="00499F"/>
    <a:srgbClr val="0CC1E0"/>
    <a:srgbClr val="65482B"/>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93" autoAdjust="0"/>
    <p:restoredTop sz="94660"/>
  </p:normalViewPr>
  <p:slideViewPr>
    <p:cSldViewPr>
      <p:cViewPr varScale="1">
        <p:scale>
          <a:sx n="75" d="100"/>
          <a:sy n="75" d="100"/>
        </p:scale>
        <p:origin x="-1122" y="-9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1716"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smtClean="0"/>
            </a:lvl1pPr>
          </a:lstStyle>
          <a:p>
            <a:pPr>
              <a:defRPr/>
            </a:pPr>
            <a:endParaRPr lang="ru-RU"/>
          </a:p>
        </p:txBody>
      </p:sp>
      <p:sp>
        <p:nvSpPr>
          <p:cNvPr id="696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smtClean="0"/>
            </a:lvl1pPr>
          </a:lstStyle>
          <a:p>
            <a:pPr>
              <a:defRPr/>
            </a:pPr>
            <a:endParaRPr lang="ru-RU"/>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noProof="0"/>
              <a:t>Click to edit Master text styles</a:t>
            </a:r>
          </a:p>
          <a:p>
            <a:pPr lvl="1"/>
            <a:r>
              <a:rPr lang="ru-RU" noProof="0"/>
              <a:t>Second level</a:t>
            </a:r>
          </a:p>
          <a:p>
            <a:pPr lvl="2"/>
            <a:r>
              <a:rPr lang="ru-RU" noProof="0"/>
              <a:t>Third level</a:t>
            </a:r>
          </a:p>
          <a:p>
            <a:pPr lvl="3"/>
            <a:r>
              <a:rPr lang="ru-RU" noProof="0"/>
              <a:t>Fourth level</a:t>
            </a:r>
          </a:p>
          <a:p>
            <a:pPr lvl="4"/>
            <a:r>
              <a:rPr lang="ru-RU" noProof="0"/>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smtClean="0"/>
            </a:lvl1pPr>
          </a:lstStyle>
          <a:p>
            <a:pPr>
              <a:defRPr/>
            </a:pPr>
            <a:endParaRPr lang="ru-RU"/>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smtClean="0"/>
            </a:lvl1pPr>
          </a:lstStyle>
          <a:p>
            <a:pPr>
              <a:defRPr/>
            </a:pPr>
            <a:fld id="{D1A203C5-FF0A-4B61-9D9A-14F61ECC2D9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771775" y="3141663"/>
            <a:ext cx="5903913" cy="1109662"/>
          </a:xfrm>
          <a:effectLst>
            <a:outerShdw dist="17961" dir="2700000" algn="ctr" rotWithShape="0">
              <a:schemeClr val="bg2"/>
            </a:outerShdw>
          </a:effectLst>
        </p:spPr>
        <p:txBody>
          <a:bodyPr/>
          <a:lstStyle>
            <a:lvl1pPr>
              <a:defRPr sz="3200"/>
            </a:lvl1pPr>
          </a:lstStyle>
          <a:p>
            <a:pPr lvl="0"/>
            <a:r>
              <a:rPr lang="en-US" noProof="0"/>
              <a:t>Click to edit Master title style</a:t>
            </a:r>
            <a:endParaRPr lang="ru-RU" noProof="0"/>
          </a:p>
        </p:txBody>
      </p:sp>
      <p:sp>
        <p:nvSpPr>
          <p:cNvPr id="5123" name="Rectangle 3"/>
          <p:cNvSpPr>
            <a:spLocks noGrp="1" noChangeArrowheads="1"/>
          </p:cNvSpPr>
          <p:nvPr>
            <p:ph type="subTitle" idx="1"/>
          </p:nvPr>
        </p:nvSpPr>
        <p:spPr>
          <a:xfrm>
            <a:off x="2771775" y="3813175"/>
            <a:ext cx="5903913" cy="696913"/>
          </a:xfrm>
          <a:effectLst>
            <a:outerShdw dist="17961" dir="2700000" algn="ctr" rotWithShape="0">
              <a:schemeClr val="bg2"/>
            </a:outerShdw>
          </a:effectLst>
        </p:spPr>
        <p:txBody>
          <a:bodyPr/>
          <a:lstStyle>
            <a:lvl1pPr marL="0" indent="0" algn="r">
              <a:buFontTx/>
              <a:buNone/>
              <a:defRPr sz="2400" b="1"/>
            </a:lvl1pPr>
          </a:lstStyle>
          <a:p>
            <a:pPr lvl="0"/>
            <a:r>
              <a:rPr lang="en-US" noProof="0"/>
              <a:t>Click to edit Master subtitle style</a:t>
            </a:r>
            <a:endParaRPr lang="ru-RU"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Click to edit Master title style</a:t>
            </a:r>
            <a:endParaRPr lang="ru-RU"/>
          </a:p>
        </p:txBody>
      </p:sp>
      <p:sp>
        <p:nvSpPr>
          <p:cNvPr id="3" name="Вертикальный текст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084888" y="1268413"/>
            <a:ext cx="1871662" cy="5472112"/>
          </a:xfrm>
        </p:spPr>
        <p:txBody>
          <a:bodyPr vert="eaVert"/>
          <a:lstStyle/>
          <a:p>
            <a:r>
              <a:rPr lang="en-US"/>
              <a:t>Click to edit Master title style</a:t>
            </a:r>
            <a:endParaRPr lang="ru-RU"/>
          </a:p>
        </p:txBody>
      </p:sp>
      <p:sp>
        <p:nvSpPr>
          <p:cNvPr id="3" name="Вертикальный текст 2"/>
          <p:cNvSpPr>
            <a:spLocks noGrp="1"/>
          </p:cNvSpPr>
          <p:nvPr>
            <p:ph type="body" orient="vert" idx="1"/>
          </p:nvPr>
        </p:nvSpPr>
        <p:spPr>
          <a:xfrm>
            <a:off x="468313" y="1268413"/>
            <a:ext cx="5464175" cy="5472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092B3EE-3FB6-404C-844D-752BBDA65316}"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5B69A62-4B55-4EF2-B60D-D47A90A35EA2}"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13AD5C1-8826-4EA9-9021-F9FB343BF208}"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1908175" y="1600200"/>
            <a:ext cx="33131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5373688" y="1600200"/>
            <a:ext cx="33131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F35D15E-33B9-4781-86E8-C4503336D2B4}"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857CDF89-C55D-4450-AA3E-35769CE58CC0}"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A33350F7-B589-4B8B-819E-037CCF0D0A48}"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C647DBE5-98E6-4C4A-A251-265B18519E04}"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E6C8CA4-E80E-4CF2-AA4C-DD54D2FA165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Click to edit Master title style</a:t>
            </a:r>
            <a:endParaRPr lang="ru-RU"/>
          </a:p>
        </p:txBody>
      </p:sp>
      <p:sp>
        <p:nvSpPr>
          <p:cNvPr id="3" name="Объект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89251E2-A58C-45C2-A513-316465492B8F}" type="slidenum">
              <a:rPr lang="ru-RU"/>
              <a:pPr>
                <a:defRPr/>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FF3B1A2-54D0-481C-8F10-BE2803F89DD9}"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92938" y="274638"/>
            <a:ext cx="1693862"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908175" y="274638"/>
            <a:ext cx="4932363"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2D6EF47-0491-46D6-9906-369E4E72C8B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Click to edit Master title style</a:t>
            </a:r>
            <a:endParaRPr lang="ru-RU"/>
          </a:p>
        </p:txBody>
      </p:sp>
      <p:sp>
        <p:nvSpPr>
          <p:cNvPr id="3" name="Объект 2"/>
          <p:cNvSpPr>
            <a:spLocks noGrp="1"/>
          </p:cNvSpPr>
          <p:nvPr>
            <p:ph sz="half" idx="1"/>
          </p:nvPr>
        </p:nvSpPr>
        <p:spPr>
          <a:xfrm>
            <a:off x="539750" y="1844675"/>
            <a:ext cx="3632200"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Объект 3"/>
          <p:cNvSpPr>
            <a:spLocks noGrp="1"/>
          </p:cNvSpPr>
          <p:nvPr>
            <p:ph sz="half" idx="2"/>
          </p:nvPr>
        </p:nvSpPr>
        <p:spPr>
          <a:xfrm>
            <a:off x="4324350" y="1844675"/>
            <a:ext cx="3632200"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en-US"/>
              <a:t>Click to edit Master title style</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Click to edit Master title style</a:t>
            </a: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268413"/>
            <a:ext cx="7416800" cy="50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ru-RU"/>
          </a:p>
        </p:txBody>
      </p:sp>
      <p:sp>
        <p:nvSpPr>
          <p:cNvPr id="1027" name="Rectangle 3"/>
          <p:cNvSpPr>
            <a:spLocks noGrp="1" noChangeArrowheads="1"/>
          </p:cNvSpPr>
          <p:nvPr>
            <p:ph type="body" idx="1"/>
          </p:nvPr>
        </p:nvSpPr>
        <p:spPr bwMode="auto">
          <a:xfrm>
            <a:off x="539750" y="1844675"/>
            <a:ext cx="7416800" cy="4895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pic>
        <p:nvPicPr>
          <p:cNvPr id="4" name="Picture 3" descr="ppt_logo.png"/>
          <p:cNvPicPr>
            <a:picLocks noChangeAspect="1"/>
          </p:cNvPicPr>
          <p:nvPr userDrawn="1"/>
        </p:nvPicPr>
        <p:blipFill>
          <a:blip r:embed="rId14" cstate="print"/>
          <a:stretch>
            <a:fillRect/>
          </a:stretch>
        </p:blipFill>
        <p:spPr>
          <a:xfrm>
            <a:off x="8460432" y="188640"/>
            <a:ext cx="512022" cy="658314"/>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r" rtl="0" eaLnBrk="1" fontAlgn="base" hangingPunct="1">
        <a:spcBef>
          <a:spcPct val="0"/>
        </a:spcBef>
        <a:spcAft>
          <a:spcPct val="0"/>
        </a:spcAft>
        <a:defRPr sz="3600" b="1">
          <a:solidFill>
            <a:schemeClr val="tx2"/>
          </a:solidFill>
          <a:latin typeface="+mj-lt"/>
          <a:ea typeface="+mj-ea"/>
          <a:cs typeface="+mj-cs"/>
        </a:defRPr>
      </a:lvl1pPr>
      <a:lvl2pPr algn="r" rtl="0" eaLnBrk="1" fontAlgn="base" hangingPunct="1">
        <a:spcBef>
          <a:spcPct val="0"/>
        </a:spcBef>
        <a:spcAft>
          <a:spcPct val="0"/>
        </a:spcAft>
        <a:defRPr sz="3600" b="1">
          <a:solidFill>
            <a:schemeClr val="tx2"/>
          </a:solidFill>
          <a:latin typeface="Verdana" pitchFamily="34" charset="0"/>
        </a:defRPr>
      </a:lvl2pPr>
      <a:lvl3pPr algn="r" rtl="0" eaLnBrk="1" fontAlgn="base" hangingPunct="1">
        <a:spcBef>
          <a:spcPct val="0"/>
        </a:spcBef>
        <a:spcAft>
          <a:spcPct val="0"/>
        </a:spcAft>
        <a:defRPr sz="3600" b="1">
          <a:solidFill>
            <a:schemeClr val="tx2"/>
          </a:solidFill>
          <a:latin typeface="Verdana" pitchFamily="34" charset="0"/>
        </a:defRPr>
      </a:lvl3pPr>
      <a:lvl4pPr algn="r" rtl="0" eaLnBrk="1" fontAlgn="base" hangingPunct="1">
        <a:spcBef>
          <a:spcPct val="0"/>
        </a:spcBef>
        <a:spcAft>
          <a:spcPct val="0"/>
        </a:spcAft>
        <a:defRPr sz="3600" b="1">
          <a:solidFill>
            <a:schemeClr val="tx2"/>
          </a:solidFill>
          <a:latin typeface="Verdana" pitchFamily="34" charset="0"/>
        </a:defRPr>
      </a:lvl4pPr>
      <a:lvl5pPr algn="r" rtl="0" eaLnBrk="1" fontAlgn="base" hangingPunct="1">
        <a:spcBef>
          <a:spcPct val="0"/>
        </a:spcBef>
        <a:spcAft>
          <a:spcPct val="0"/>
        </a:spcAft>
        <a:defRPr sz="3600" b="1">
          <a:solidFill>
            <a:schemeClr val="tx2"/>
          </a:solidFill>
          <a:latin typeface="Verdana" pitchFamily="34" charset="0"/>
        </a:defRPr>
      </a:lvl5pPr>
      <a:lvl6pPr marL="457200" algn="r" rtl="0" eaLnBrk="1" fontAlgn="base" hangingPunct="1">
        <a:spcBef>
          <a:spcPct val="0"/>
        </a:spcBef>
        <a:spcAft>
          <a:spcPct val="0"/>
        </a:spcAft>
        <a:defRPr sz="3600" b="1">
          <a:solidFill>
            <a:schemeClr val="tx2"/>
          </a:solidFill>
          <a:latin typeface="Verdana" pitchFamily="34" charset="0"/>
        </a:defRPr>
      </a:lvl6pPr>
      <a:lvl7pPr marL="914400" algn="r" rtl="0" eaLnBrk="1" fontAlgn="base" hangingPunct="1">
        <a:spcBef>
          <a:spcPct val="0"/>
        </a:spcBef>
        <a:spcAft>
          <a:spcPct val="0"/>
        </a:spcAft>
        <a:defRPr sz="3600" b="1">
          <a:solidFill>
            <a:schemeClr val="tx2"/>
          </a:solidFill>
          <a:latin typeface="Verdana" pitchFamily="34" charset="0"/>
        </a:defRPr>
      </a:lvl7pPr>
      <a:lvl8pPr marL="1371600" algn="r" rtl="0" eaLnBrk="1" fontAlgn="base" hangingPunct="1">
        <a:spcBef>
          <a:spcPct val="0"/>
        </a:spcBef>
        <a:spcAft>
          <a:spcPct val="0"/>
        </a:spcAft>
        <a:defRPr sz="3600" b="1">
          <a:solidFill>
            <a:schemeClr val="tx2"/>
          </a:solidFill>
          <a:latin typeface="Verdana" pitchFamily="34" charset="0"/>
        </a:defRPr>
      </a:lvl8pPr>
      <a:lvl9pPr marL="1828800" algn="r" rtl="0" eaLnBrk="1" fontAlgn="base" hangingPunct="1">
        <a:spcBef>
          <a:spcPct val="0"/>
        </a:spcBef>
        <a:spcAft>
          <a:spcPct val="0"/>
        </a:spcAft>
        <a:defRPr sz="3600" b="1">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28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400" b="1">
          <a:solidFill>
            <a:schemeClr val="tx2"/>
          </a:solidFill>
          <a:latin typeface="+mn-lt"/>
        </a:defRPr>
      </a:lvl2pPr>
      <a:lvl3pPr marL="1143000" indent="-228600" algn="l" rtl="0" eaLnBrk="1" fontAlgn="base" hangingPunct="1">
        <a:spcBef>
          <a:spcPct val="20000"/>
        </a:spcBef>
        <a:spcAft>
          <a:spcPct val="0"/>
        </a:spcAft>
        <a:buChar char="•"/>
        <a:defRPr sz="2400">
          <a:solidFill>
            <a:schemeClr val="tx2"/>
          </a:solidFill>
          <a:latin typeface="+mn-lt"/>
        </a:defRPr>
      </a:lvl3pPr>
      <a:lvl4pPr marL="1600200" indent="-228600" algn="l" rtl="0" eaLnBrk="1" fontAlgn="base" hangingPunct="1">
        <a:spcBef>
          <a:spcPct val="20000"/>
        </a:spcBef>
        <a:spcAft>
          <a:spcPct val="0"/>
        </a:spcAft>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979613" y="274638"/>
            <a:ext cx="6707187"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Click to edit Master title style</a:t>
            </a:r>
          </a:p>
        </p:txBody>
      </p:sp>
      <p:sp>
        <p:nvSpPr>
          <p:cNvPr id="2051" name="Rectangle 3"/>
          <p:cNvSpPr>
            <a:spLocks noGrp="1" noChangeArrowheads="1"/>
          </p:cNvSpPr>
          <p:nvPr>
            <p:ph type="body" idx="1"/>
          </p:nvPr>
        </p:nvSpPr>
        <p:spPr bwMode="auto">
          <a:xfrm>
            <a:off x="1908175" y="1600200"/>
            <a:ext cx="67786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Click to edit Master text styles</a:t>
            </a:r>
          </a:p>
          <a:p>
            <a:pPr lvl="1"/>
            <a:r>
              <a:rPr lang="ru-RU"/>
              <a:t>Second level</a:t>
            </a:r>
          </a:p>
          <a:p>
            <a:pPr lvl="2"/>
            <a:r>
              <a:rPr lang="ru-RU"/>
              <a:t>Third level</a:t>
            </a:r>
          </a:p>
          <a:p>
            <a:pPr lvl="3"/>
            <a:r>
              <a:rPr lang="ru-RU"/>
              <a:t>Fourth level</a:t>
            </a:r>
          </a:p>
          <a:p>
            <a:pPr lvl="4"/>
            <a:r>
              <a:rPr lang="ru-RU"/>
              <a:t>Fifth level</a:t>
            </a:r>
          </a:p>
        </p:txBody>
      </p:sp>
      <p:sp>
        <p:nvSpPr>
          <p:cNvPr id="1904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smtClean="0"/>
            </a:lvl1pPr>
          </a:lstStyle>
          <a:p>
            <a:pPr>
              <a:defRPr/>
            </a:pPr>
            <a:endParaRPr lang="ru-RU"/>
          </a:p>
        </p:txBody>
      </p:sp>
      <p:sp>
        <p:nvSpPr>
          <p:cNvPr id="1904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smtClean="0"/>
            </a:lvl1pPr>
          </a:lstStyle>
          <a:p>
            <a:pPr>
              <a:defRPr/>
            </a:pPr>
            <a:endParaRPr lang="ru-RU"/>
          </a:p>
        </p:txBody>
      </p:sp>
      <p:sp>
        <p:nvSpPr>
          <p:cNvPr id="1904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smtClean="0"/>
            </a:lvl1pPr>
          </a:lstStyle>
          <a:p>
            <a:pPr>
              <a:defRPr/>
            </a:pPr>
            <a:fld id="{583FC234-E915-4848-A171-187DF9DF0689}" type="slidenum">
              <a:rPr lang="ru-RU"/>
              <a:pPr>
                <a:defRPr/>
              </a:pPr>
              <a:t>‹#›</a:t>
            </a:fld>
            <a:endParaRPr lang="ru-RU"/>
          </a:p>
        </p:txBody>
      </p:sp>
      <p:pic>
        <p:nvPicPr>
          <p:cNvPr id="7" name="Picture 6" descr="ppt_logo.png"/>
          <p:cNvPicPr>
            <a:picLocks noChangeAspect="1"/>
          </p:cNvPicPr>
          <p:nvPr userDrawn="1"/>
        </p:nvPicPr>
        <p:blipFill>
          <a:blip r:embed="rId14" cstate="print"/>
          <a:stretch>
            <a:fillRect/>
          </a:stretch>
        </p:blipFill>
        <p:spPr>
          <a:xfrm>
            <a:off x="8460432" y="260648"/>
            <a:ext cx="512022" cy="65831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Verdana" pitchFamily="34" charset="0"/>
        </a:defRPr>
      </a:lvl2pPr>
      <a:lvl3pPr algn="ctr" rtl="0" eaLnBrk="0" fontAlgn="base" hangingPunct="0">
        <a:spcBef>
          <a:spcPct val="0"/>
        </a:spcBef>
        <a:spcAft>
          <a:spcPct val="0"/>
        </a:spcAft>
        <a:defRPr sz="4400">
          <a:solidFill>
            <a:schemeClr val="tx2"/>
          </a:solidFill>
          <a:latin typeface="Verdana" pitchFamily="34" charset="0"/>
        </a:defRPr>
      </a:lvl3pPr>
      <a:lvl4pPr algn="ctr" rtl="0" eaLnBrk="0" fontAlgn="base" hangingPunct="0">
        <a:spcBef>
          <a:spcPct val="0"/>
        </a:spcBef>
        <a:spcAft>
          <a:spcPct val="0"/>
        </a:spcAft>
        <a:defRPr sz="4400">
          <a:solidFill>
            <a:schemeClr val="tx2"/>
          </a:solidFill>
          <a:latin typeface="Verdana" pitchFamily="34" charset="0"/>
        </a:defRPr>
      </a:lvl4pPr>
      <a:lvl5pPr algn="ctr" rtl="0" eaLnBrk="0" fontAlgn="base" hangingPunct="0">
        <a:spcBef>
          <a:spcPct val="0"/>
        </a:spcBef>
        <a:spcAft>
          <a:spcPct val="0"/>
        </a:spcAft>
        <a:defRPr sz="4400">
          <a:solidFill>
            <a:schemeClr val="tx2"/>
          </a:solidFill>
          <a:latin typeface="Verdana" pitchFamily="34" charset="0"/>
        </a:defRPr>
      </a:lvl5pPr>
      <a:lvl6pPr marL="457200" algn="ctr" rtl="0" fontAlgn="base">
        <a:spcBef>
          <a:spcPct val="0"/>
        </a:spcBef>
        <a:spcAft>
          <a:spcPct val="0"/>
        </a:spcAft>
        <a:defRPr sz="4400">
          <a:solidFill>
            <a:schemeClr val="tx2"/>
          </a:solidFill>
          <a:latin typeface="Verdana" pitchFamily="34" charset="0"/>
        </a:defRPr>
      </a:lvl6pPr>
      <a:lvl7pPr marL="914400" algn="ctr" rtl="0" fontAlgn="base">
        <a:spcBef>
          <a:spcPct val="0"/>
        </a:spcBef>
        <a:spcAft>
          <a:spcPct val="0"/>
        </a:spcAft>
        <a:defRPr sz="4400">
          <a:solidFill>
            <a:schemeClr val="tx2"/>
          </a:solidFill>
          <a:latin typeface="Verdana" pitchFamily="34" charset="0"/>
        </a:defRPr>
      </a:lvl7pPr>
      <a:lvl8pPr marL="1371600" algn="ctr" rtl="0" fontAlgn="base">
        <a:spcBef>
          <a:spcPct val="0"/>
        </a:spcBef>
        <a:spcAft>
          <a:spcPct val="0"/>
        </a:spcAft>
        <a:defRPr sz="4400">
          <a:solidFill>
            <a:schemeClr val="tx2"/>
          </a:solidFill>
          <a:latin typeface="Verdana" pitchFamily="34" charset="0"/>
        </a:defRPr>
      </a:lvl8pPr>
      <a:lvl9pPr marL="1828800" algn="ctr" rtl="0" fontAlgn="base">
        <a:spcBef>
          <a:spcPct val="0"/>
        </a:spcBef>
        <a:spcAft>
          <a:spcPct val="0"/>
        </a:spcAft>
        <a:defRPr sz="4400">
          <a:solidFill>
            <a:schemeClr val="tx2"/>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image" Target="../media/image9.png"/><Relationship Id="rId5" Type="http://schemas.openxmlformats.org/officeDocument/2006/relationships/hyperlink" Target="http://www.finblueprint.in/" TargetMode="External"/><Relationship Id="rId4" Type="http://schemas.openxmlformats.org/officeDocument/2006/relationships/hyperlink" Target="https://chat.whatsapp.com/FRhIuCi54fGGvxzHHmL4FA"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2"/>
          <p:cNvSpPr>
            <a:spLocks noGrp="1" noChangeArrowheads="1"/>
          </p:cNvSpPr>
          <p:nvPr>
            <p:ph type="ctrTitle"/>
          </p:nvPr>
        </p:nvSpPr>
        <p:spPr>
          <a:xfrm>
            <a:off x="0" y="5518150"/>
            <a:ext cx="9144000" cy="647700"/>
          </a:xfrm>
          <a:effectLst>
            <a:outerShdw blurRad="50800" dist="38100" dir="2700000" algn="tl" rotWithShape="0">
              <a:prstClr val="black">
                <a:alpha val="40000"/>
              </a:prstClr>
            </a:outerShdw>
          </a:effectLst>
        </p:spPr>
        <p:txBody>
          <a:bodyPr/>
          <a:lstStyle/>
          <a:p>
            <a:pPr algn="ctr" eaLnBrk="1" hangingPunct="1"/>
            <a:r>
              <a:rPr lang="en-US" sz="3000" dirty="0" smtClean="0">
                <a:solidFill>
                  <a:srgbClr val="002060"/>
                </a:solidFill>
                <a:latin typeface="Times New Roman" pitchFamily="18" charset="0"/>
                <a:cs typeface="Times New Roman" pitchFamily="18" charset="0"/>
              </a:rPr>
              <a:t>Fin BluePrint: </a:t>
            </a:r>
            <a:r>
              <a:rPr lang="en-US" sz="3000" dirty="0" smtClean="0">
                <a:solidFill>
                  <a:srgbClr val="002060"/>
                </a:solidFill>
                <a:latin typeface="Times New Roman" pitchFamily="18" charset="0"/>
                <a:cs typeface="Times New Roman" pitchFamily="18" charset="0"/>
              </a:rPr>
              <a:t>Reverse Mortgage Overview</a:t>
            </a:r>
            <a:endParaRPr lang="en-US" sz="3000" dirty="0">
              <a:solidFill>
                <a:srgbClr val="002060"/>
              </a:solidFill>
              <a:latin typeface="Times New Roman" pitchFamily="18" charset="0"/>
              <a:cs typeface="Times New Roman" pitchFamily="18" charset="0"/>
            </a:endParaRPr>
          </a:p>
        </p:txBody>
      </p:sp>
      <p:sp>
        <p:nvSpPr>
          <p:cNvPr id="4099" name="Rectangle 13"/>
          <p:cNvSpPr>
            <a:spLocks noGrp="1" noChangeArrowheads="1"/>
          </p:cNvSpPr>
          <p:nvPr>
            <p:ph type="subTitle" idx="1"/>
          </p:nvPr>
        </p:nvSpPr>
        <p:spPr>
          <a:xfrm>
            <a:off x="1" y="6165304"/>
            <a:ext cx="9143999" cy="648246"/>
          </a:xfrm>
          <a:effectLst/>
        </p:spPr>
        <p:txBody>
          <a:bodyPr/>
          <a:lstStyle/>
          <a:p>
            <a:pPr algn="ctr" eaLnBrk="1" hangingPunct="1"/>
            <a:r>
              <a:rPr lang="en-US" sz="2000" dirty="0" smtClean="0">
                <a:solidFill>
                  <a:srgbClr val="0070C0"/>
                </a:solidFill>
                <a:latin typeface="Times New Roman" pitchFamily="18" charset="0"/>
                <a:cs typeface="Times New Roman" pitchFamily="18" charset="0"/>
              </a:rPr>
              <a:t>VISHAL </a:t>
            </a:r>
            <a:r>
              <a:rPr lang="en-US" sz="2000" dirty="0">
                <a:solidFill>
                  <a:srgbClr val="0070C0"/>
                </a:solidFill>
                <a:latin typeface="Times New Roman" pitchFamily="18" charset="0"/>
                <a:cs typeface="Times New Roman" pitchFamily="18" charset="0"/>
              </a:rPr>
              <a:t>DALAL – </a:t>
            </a:r>
            <a:r>
              <a:rPr lang="en-US" sz="2000" dirty="0" smtClean="0">
                <a:solidFill>
                  <a:srgbClr val="0070C0"/>
                </a:solidFill>
                <a:latin typeface="Times New Roman" pitchFamily="18" charset="0"/>
                <a:cs typeface="Times New Roman" pitchFamily="18" charset="0"/>
              </a:rPr>
              <a:t>Certified Financial Planner [CFP</a:t>
            </a:r>
            <a:r>
              <a:rPr lang="en-US" sz="2000" baseline="30000" dirty="0" smtClean="0">
                <a:solidFill>
                  <a:srgbClr val="0070C0"/>
                </a:solidFill>
                <a:latin typeface="Times New Roman" pitchFamily="18" charset="0"/>
                <a:cs typeface="Times New Roman" pitchFamily="18" charset="0"/>
              </a:rPr>
              <a:t>CM</a:t>
            </a:r>
            <a:r>
              <a:rPr lang="en-US" sz="2000" dirty="0" smtClean="0">
                <a:solidFill>
                  <a:srgbClr val="0070C0"/>
                </a:solidFill>
                <a:latin typeface="Times New Roman" pitchFamily="18" charset="0"/>
                <a:cs typeface="Times New Roman" pitchFamily="18" charset="0"/>
              </a:rPr>
              <a:t>]</a:t>
            </a:r>
            <a:endParaRPr lang="en-US" sz="20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pic>
        <p:nvPicPr>
          <p:cNvPr id="5" name="Picture 4" descr="FinBluePrint_What_We_Do.jpg"/>
          <p:cNvPicPr>
            <a:picLocks noChangeAspect="1"/>
          </p:cNvPicPr>
          <p:nvPr/>
        </p:nvPicPr>
        <p:blipFill>
          <a:blip r:embed="rId3" cstate="print"/>
          <a:stretch>
            <a:fillRect/>
          </a:stretch>
        </p:blipFill>
        <p:spPr>
          <a:xfrm>
            <a:off x="3923928" y="188640"/>
            <a:ext cx="4993653" cy="6453336"/>
          </a:xfrm>
          <a:prstGeom prst="rect">
            <a:avLst/>
          </a:prstGeom>
          <a:ln>
            <a:solidFill>
              <a:schemeClr val="tx1">
                <a:alpha val="58000"/>
              </a:schemeClr>
            </a:solidFill>
          </a:ln>
        </p:spPr>
      </p:pic>
      <p:sp>
        <p:nvSpPr>
          <p:cNvPr id="6" name="Title 2"/>
          <p:cNvSpPr txBox="1">
            <a:spLocks/>
          </p:cNvSpPr>
          <p:nvPr/>
        </p:nvSpPr>
        <p:spPr bwMode="auto">
          <a:xfrm>
            <a:off x="323528" y="2564904"/>
            <a:ext cx="3456384" cy="6480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363538" marR="0" lvl="0" indent="-363538" algn="l" defTabSz="914400" rtl="0" eaLnBrk="1" fontAlgn="base" latinLnBrk="0" hangingPunct="1">
              <a:lnSpc>
                <a:spcPct val="100000"/>
              </a:lnSpc>
              <a:spcBef>
                <a:spcPct val="0"/>
              </a:spcBef>
              <a:spcAft>
                <a:spcPct val="0"/>
              </a:spcAft>
              <a:buClrTx/>
              <a:buSzTx/>
              <a:tabLst/>
              <a:defRPr/>
            </a:pPr>
            <a:r>
              <a:rPr kumimoji="0" lang="en-US" sz="3600" b="0" i="0" u="none" strike="noStrike" kern="0" cap="none" spc="0" normalizeH="0" baseline="0" noProof="0" dirty="0" smtClean="0">
                <a:ln>
                  <a:noFill/>
                </a:ln>
                <a:solidFill>
                  <a:srgbClr val="002060"/>
                </a:solidFill>
                <a:effectLst/>
                <a:uLnTx/>
                <a:uFillTx/>
                <a:latin typeface="Times New Roman" pitchFamily="18" charset="0"/>
                <a:ea typeface="+mj-ea"/>
                <a:cs typeface="Times New Roman" pitchFamily="18" charset="0"/>
              </a:rPr>
              <a:t>THANK   YOU</a:t>
            </a:r>
            <a:endParaRPr kumimoji="0" lang="en-US" sz="3600" b="0" i="0" u="none" strike="noStrike" kern="0" cap="none" spc="0" normalizeH="0" baseline="0" noProof="0" dirty="0">
              <a:ln>
                <a:noFill/>
              </a:ln>
              <a:solidFill>
                <a:srgbClr val="002060"/>
              </a:solidFill>
              <a:effectLst/>
              <a:uLnTx/>
              <a:uFillTx/>
              <a:latin typeface="+mj-lt"/>
              <a:ea typeface="+mj-ea"/>
              <a:cs typeface="+mj-cs"/>
            </a:endParaRPr>
          </a:p>
        </p:txBody>
      </p:sp>
      <p:sp>
        <p:nvSpPr>
          <p:cNvPr id="10" name="Title 2"/>
          <p:cNvSpPr txBox="1">
            <a:spLocks/>
          </p:cNvSpPr>
          <p:nvPr/>
        </p:nvSpPr>
        <p:spPr bwMode="auto">
          <a:xfrm>
            <a:off x="323528" y="4293096"/>
            <a:ext cx="3096344" cy="17281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p>
            <a:pPr marL="363538" marR="0" lvl="0" indent="-363538" algn="l" defTabSz="914400" rtl="0" eaLnBrk="1" fontAlgn="base" latinLnBrk="0" hangingPunct="1">
              <a:lnSpc>
                <a:spcPct val="100000"/>
              </a:lnSpc>
              <a:spcBef>
                <a:spcPct val="0"/>
              </a:spcBef>
              <a:spcAft>
                <a:spcPct val="0"/>
              </a:spcAft>
              <a:buClrTx/>
              <a:buSzTx/>
              <a:tabLst/>
              <a:defRPr/>
            </a:pPr>
            <a:r>
              <a:rPr lang="en-US" b="0" kern="0" dirty="0" smtClean="0">
                <a:solidFill>
                  <a:srgbClr val="002060"/>
                </a:solidFill>
                <a:latin typeface="Times New Roman" pitchFamily="18" charset="0"/>
                <a:ea typeface="+mj-ea"/>
                <a:cs typeface="Times New Roman" pitchFamily="18" charset="0"/>
              </a:rPr>
              <a:t>Contact:</a:t>
            </a:r>
            <a:r>
              <a:rPr lang="en-US" b="0" kern="0" dirty="0" smtClean="0">
                <a:solidFill>
                  <a:srgbClr val="1B00FE"/>
                </a:solidFill>
                <a:latin typeface="Times New Roman" pitchFamily="18" charset="0"/>
                <a:ea typeface="+mj-ea"/>
                <a:cs typeface="Times New Roman" pitchFamily="18" charset="0"/>
              </a:rPr>
              <a:t> </a:t>
            </a:r>
            <a:r>
              <a:rPr lang="en-US" b="0" kern="0" dirty="0" smtClean="0">
                <a:latin typeface="Times New Roman" pitchFamily="18" charset="0"/>
                <a:cs typeface="Times New Roman" pitchFamily="18" charset="0"/>
              </a:rPr>
              <a:t>+91 99205-11283</a:t>
            </a:r>
          </a:p>
          <a:p>
            <a:pPr marL="363538" marR="0" lvl="0" indent="-363538" algn="l" defTabSz="914400" rtl="0" eaLnBrk="1" fontAlgn="base" latinLnBrk="0" hangingPunct="1">
              <a:lnSpc>
                <a:spcPct val="100000"/>
              </a:lnSpc>
              <a:spcBef>
                <a:spcPct val="0"/>
              </a:spcBef>
              <a:spcAft>
                <a:spcPct val="0"/>
              </a:spcAft>
              <a:buClrTx/>
              <a:buSzTx/>
              <a:tabLst/>
              <a:defRPr/>
            </a:pPr>
            <a:endParaRPr lang="en-US" b="0" kern="0" dirty="0" smtClean="0">
              <a:latin typeface="Times New Roman" pitchFamily="18" charset="0"/>
              <a:cs typeface="Times New Roman" pitchFamily="18" charset="0"/>
              <a:hlinkClick r:id="rId4"/>
            </a:endParaRPr>
          </a:p>
          <a:p>
            <a:pPr marL="363538" indent="-363538">
              <a:defRPr/>
            </a:pPr>
            <a:r>
              <a:rPr lang="en-US" b="0" kern="0" dirty="0" smtClean="0">
                <a:solidFill>
                  <a:srgbClr val="002060"/>
                </a:solidFill>
                <a:latin typeface="Times New Roman" pitchFamily="18" charset="0"/>
                <a:cs typeface="Times New Roman" pitchFamily="18" charset="0"/>
              </a:rPr>
              <a:t>Website: </a:t>
            </a:r>
            <a:r>
              <a:rPr lang="en-US" b="0" kern="0" dirty="0" smtClean="0">
                <a:solidFill>
                  <a:srgbClr val="002060"/>
                </a:solidFill>
                <a:latin typeface="Times New Roman" pitchFamily="18" charset="0"/>
                <a:cs typeface="Times New Roman" pitchFamily="18" charset="0"/>
                <a:hlinkClick r:id="rId5"/>
              </a:rPr>
              <a:t>www.finblueprint.in</a:t>
            </a:r>
            <a:endParaRPr lang="en-US" b="0" kern="0" dirty="0" smtClean="0">
              <a:latin typeface="Times New Roman" pitchFamily="18" charset="0"/>
              <a:cs typeface="Times New Roman" pitchFamily="18" charset="0"/>
              <a:hlinkClick r:id="rId4"/>
            </a:endParaRPr>
          </a:p>
          <a:p>
            <a:pPr marL="363538" marR="0" lvl="0" indent="-363538" algn="l" defTabSz="914400" rtl="0" eaLnBrk="1" fontAlgn="base" latinLnBrk="0" hangingPunct="1">
              <a:lnSpc>
                <a:spcPct val="100000"/>
              </a:lnSpc>
              <a:spcBef>
                <a:spcPct val="0"/>
              </a:spcBef>
              <a:spcAft>
                <a:spcPct val="0"/>
              </a:spcAft>
              <a:buClrTx/>
              <a:buSzTx/>
              <a:tabLst/>
              <a:defRPr/>
            </a:pPr>
            <a:endParaRPr kumimoji="0" lang="en-US" b="0" i="0" u="none" strike="noStrike" kern="0" cap="none" spc="0" normalizeH="0" baseline="0" noProof="0" dirty="0" smtClean="0">
              <a:ln>
                <a:noFill/>
              </a:ln>
              <a:solidFill>
                <a:srgbClr val="1B00FE"/>
              </a:solidFill>
              <a:effectLst/>
              <a:uLnTx/>
              <a:uFillTx/>
              <a:latin typeface="Times New Roman" pitchFamily="18" charset="0"/>
              <a:ea typeface="+mj-ea"/>
              <a:cs typeface="Times New Roman" pitchFamily="18" charset="0"/>
            </a:endParaRPr>
          </a:p>
          <a:p>
            <a:pPr marL="363538" indent="-363538">
              <a:defRPr/>
            </a:pPr>
            <a:r>
              <a:rPr lang="en-US" b="0" kern="0" dirty="0" err="1" smtClean="0">
                <a:solidFill>
                  <a:srgbClr val="002060"/>
                </a:solidFill>
                <a:latin typeface="Times New Roman" pitchFamily="18" charset="0"/>
                <a:cs typeface="Times New Roman" pitchFamily="18" charset="0"/>
              </a:rPr>
              <a:t>Whatsapp</a:t>
            </a:r>
            <a:r>
              <a:rPr lang="en-US" b="0" kern="0" dirty="0" smtClean="0">
                <a:solidFill>
                  <a:srgbClr val="002060"/>
                </a:solidFill>
                <a:latin typeface="Times New Roman" pitchFamily="18" charset="0"/>
                <a:cs typeface="Times New Roman" pitchFamily="18" charset="0"/>
              </a:rPr>
              <a:t> Group: </a:t>
            </a:r>
            <a:r>
              <a:rPr lang="en-US" b="0" kern="0" dirty="0" smtClean="0">
                <a:solidFill>
                  <a:srgbClr val="1B00FE"/>
                </a:solidFill>
                <a:latin typeface="Times New Roman" pitchFamily="18" charset="0"/>
                <a:cs typeface="Times New Roman" pitchFamily="18" charset="0"/>
                <a:hlinkClick r:id="rId4"/>
              </a:rPr>
              <a:t>Join</a:t>
            </a:r>
            <a:endParaRPr kumimoji="0" lang="en-US" b="0" i="0" u="none" strike="noStrike" kern="0" cap="none" spc="0" normalizeH="0" baseline="0" noProof="0" dirty="0" smtClean="0">
              <a:ln>
                <a:noFill/>
              </a:ln>
              <a:solidFill>
                <a:srgbClr val="1B00FE"/>
              </a:solidFill>
              <a:effectLst/>
              <a:uLnTx/>
              <a:uFillTx/>
              <a:latin typeface="Times New Roman" pitchFamily="18" charset="0"/>
              <a:ea typeface="+mj-ea"/>
              <a:cs typeface="Times New Roman" pitchFamily="18" charset="0"/>
            </a:endParaRPr>
          </a:p>
          <a:p>
            <a:pPr marL="363538" marR="0" lvl="0" indent="-363538" algn="l" defTabSz="914400" rtl="0" eaLnBrk="1" fontAlgn="base" latinLnBrk="0" hangingPunct="1">
              <a:lnSpc>
                <a:spcPct val="100000"/>
              </a:lnSpc>
              <a:spcBef>
                <a:spcPct val="0"/>
              </a:spcBef>
              <a:spcAft>
                <a:spcPct val="0"/>
              </a:spcAft>
              <a:buClrTx/>
              <a:buSzTx/>
              <a:tabLst/>
              <a:defRPr/>
            </a:pPr>
            <a:endParaRPr kumimoji="0" lang="en-US" b="0" i="0" u="none" strike="noStrike" kern="0" cap="none" spc="0" normalizeH="0" baseline="0" noProof="0" dirty="0">
              <a:ln>
                <a:noFill/>
              </a:ln>
              <a:solidFill>
                <a:srgbClr val="0070C0"/>
              </a:solidFill>
              <a:effectLst/>
              <a:uLnTx/>
              <a:uFillTx/>
              <a:latin typeface="+mj-lt"/>
              <a:ea typeface="+mj-ea"/>
              <a:cs typeface="+mj-cs"/>
            </a:endParaRPr>
          </a:p>
        </p:txBody>
      </p:sp>
      <p:pic>
        <p:nvPicPr>
          <p:cNvPr id="11" name="Picture 10" descr="2021-12-28 11_26_29-Introducing Ipsos Loyalty.png"/>
          <p:cNvPicPr>
            <a:picLocks noChangeAspect="1"/>
          </p:cNvPicPr>
          <p:nvPr/>
        </p:nvPicPr>
        <p:blipFill>
          <a:blip r:embed="rId6" cstate="print"/>
          <a:stretch>
            <a:fillRect/>
          </a:stretch>
        </p:blipFill>
        <p:spPr>
          <a:xfrm>
            <a:off x="467544" y="1218904"/>
            <a:ext cx="2808312" cy="1416157"/>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What is </a:t>
            </a: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Reverse Mortgage?</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132856"/>
            <a:ext cx="4608512" cy="4464496"/>
          </a:xfrm>
          <a:prstGeom prst="rect">
            <a:avLst/>
          </a:prstGeom>
        </p:spPr>
        <p:txBody>
          <a:bodyPr anchor="t">
            <a:normAutofit/>
          </a:bodyPr>
          <a:lstStyle/>
          <a:p>
            <a:pPr marL="533400" lvl="2" indent="-355600"/>
            <a:endParaRPr lang="en-IN"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Bank </a:t>
            </a:r>
            <a:r>
              <a:rPr lang="en-IN" sz="2000" b="0" dirty="0" smtClean="0">
                <a:solidFill>
                  <a:srgbClr val="0070C0"/>
                </a:solidFill>
                <a:latin typeface="Times New Roman" pitchFamily="18" charset="0"/>
                <a:cs typeface="Times New Roman" pitchFamily="18" charset="0"/>
              </a:rPr>
              <a:t>makes payments to the </a:t>
            </a:r>
            <a:r>
              <a:rPr lang="en-IN" sz="2000" b="0" dirty="0" smtClean="0">
                <a:solidFill>
                  <a:srgbClr val="0070C0"/>
                </a:solidFill>
                <a:latin typeface="Times New Roman" pitchFamily="18" charset="0"/>
                <a:cs typeface="Times New Roman" pitchFamily="18" charset="0"/>
              </a:rPr>
              <a:t>borrower / borrowers against </a:t>
            </a:r>
            <a:r>
              <a:rPr lang="en-IN" sz="2000" b="0" dirty="0" smtClean="0">
                <a:solidFill>
                  <a:srgbClr val="0070C0"/>
                </a:solidFill>
                <a:latin typeface="Times New Roman" pitchFamily="18" charset="0"/>
                <a:cs typeface="Times New Roman" pitchFamily="18" charset="0"/>
              </a:rPr>
              <a:t>mortgage of his / their </a:t>
            </a:r>
            <a:r>
              <a:rPr lang="en-IN" sz="2000" b="0" dirty="0" smtClean="0">
                <a:solidFill>
                  <a:srgbClr val="0070C0"/>
                </a:solidFill>
                <a:latin typeface="Times New Roman" pitchFamily="18" charset="0"/>
                <a:cs typeface="Times New Roman" pitchFamily="18" charset="0"/>
              </a:rPr>
              <a:t> residential </a:t>
            </a:r>
            <a:r>
              <a:rPr lang="en-IN" sz="2000" b="0" dirty="0" smtClean="0">
                <a:solidFill>
                  <a:srgbClr val="0070C0"/>
                </a:solidFill>
                <a:latin typeface="Times New Roman" pitchFamily="18" charset="0"/>
                <a:cs typeface="Times New Roman" pitchFamily="18" charset="0"/>
              </a:rPr>
              <a:t>house </a:t>
            </a:r>
            <a:r>
              <a:rPr lang="en-IN" sz="2000" b="0" dirty="0" smtClean="0">
                <a:solidFill>
                  <a:srgbClr val="0070C0"/>
                </a:solidFill>
                <a:latin typeface="Times New Roman" pitchFamily="18" charset="0"/>
                <a:cs typeface="Times New Roman" pitchFamily="18" charset="0"/>
              </a:rPr>
              <a:t>property</a:t>
            </a:r>
          </a:p>
          <a:p>
            <a:pPr marL="533400" lvl="2" indent="-355600"/>
            <a:endParaRPr lang="en-IN" sz="2000" b="0" dirty="0" smtClean="0">
              <a:solidFill>
                <a:srgbClr val="0070C0"/>
              </a:solidFill>
              <a:latin typeface="Times New Roman" pitchFamily="18" charset="0"/>
              <a:cs typeface="Times New Roman" pitchFamily="18" charset="0"/>
            </a:endParaRPr>
          </a:p>
          <a:p>
            <a:pPr marL="533400" lvl="2" indent="-355600"/>
            <a:endParaRPr lang="en-IN"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Provides </a:t>
            </a:r>
            <a:r>
              <a:rPr lang="en-IN" sz="2000" b="0" dirty="0" smtClean="0">
                <a:solidFill>
                  <a:srgbClr val="0070C0"/>
                </a:solidFill>
                <a:latin typeface="Times New Roman" pitchFamily="18" charset="0"/>
                <a:cs typeface="Times New Roman" pitchFamily="18" charset="0"/>
              </a:rPr>
              <a:t>an additional source of </a:t>
            </a:r>
            <a:r>
              <a:rPr lang="en-IN" sz="2000" b="0" dirty="0" smtClean="0">
                <a:solidFill>
                  <a:srgbClr val="0070C0"/>
                </a:solidFill>
                <a:latin typeface="Times New Roman" pitchFamily="18" charset="0"/>
                <a:cs typeface="Times New Roman" pitchFamily="18" charset="0"/>
              </a:rPr>
              <a:t>income</a:t>
            </a:r>
          </a:p>
          <a:p>
            <a:pPr marL="533400" lvl="2" indent="-355600"/>
            <a:endParaRPr lang="en-IN" sz="2000" b="0" dirty="0" smtClean="0">
              <a:solidFill>
                <a:srgbClr val="0070C0"/>
              </a:solidFill>
              <a:latin typeface="Times New Roman" pitchFamily="18" charset="0"/>
              <a:cs typeface="Times New Roman" pitchFamily="18" charset="0"/>
            </a:endParaRPr>
          </a:p>
          <a:p>
            <a:pPr marL="533400" lvl="2" indent="-355600"/>
            <a:endParaRPr lang="en-IN"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Meant primarily for senior citizens</a:t>
            </a:r>
          </a:p>
        </p:txBody>
      </p:sp>
      <p:pic>
        <p:nvPicPr>
          <p:cNvPr id="9" name="Picture 8" descr="What-is-reverse-mortgage-1-Infographics-of-Reverse-Mortgage.png"/>
          <p:cNvPicPr>
            <a:picLocks noChangeAspect="1"/>
          </p:cNvPicPr>
          <p:nvPr/>
        </p:nvPicPr>
        <p:blipFill>
          <a:blip r:embed="rId2" cstate="print"/>
          <a:stretch>
            <a:fillRect/>
          </a:stretch>
        </p:blipFill>
        <p:spPr>
          <a:xfrm>
            <a:off x="4499992" y="2060848"/>
            <a:ext cx="4457700" cy="4314825"/>
          </a:xfrm>
          <a:prstGeom prst="rect">
            <a:avLst/>
          </a:prstGeom>
        </p:spPr>
      </p:pic>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Eligibility</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132856"/>
            <a:ext cx="8784976" cy="4464496"/>
          </a:xfrm>
          <a:prstGeom prst="rect">
            <a:avLst/>
          </a:prstGeom>
        </p:spPr>
        <p:txBody>
          <a:bodyPr anchor="t">
            <a:normAutofit/>
          </a:bodyPr>
          <a:lstStyle/>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Citizen of India &amp; Minimum Age of </a:t>
            </a:r>
            <a:r>
              <a:rPr lang="en-IN" sz="2000" b="0" dirty="0" smtClean="0">
                <a:solidFill>
                  <a:srgbClr val="0070C0"/>
                </a:solidFill>
                <a:latin typeface="Times New Roman" pitchFamily="18" charset="0"/>
                <a:cs typeface="Times New Roman" pitchFamily="18" charset="0"/>
              </a:rPr>
              <a:t>60 years when single </a:t>
            </a:r>
            <a:r>
              <a:rPr lang="en-IN" sz="2000" b="0" dirty="0" smtClean="0">
                <a:solidFill>
                  <a:srgbClr val="0070C0"/>
                </a:solidFill>
                <a:latin typeface="Times New Roman" pitchFamily="18" charset="0"/>
                <a:cs typeface="Times New Roman" pitchFamily="18" charset="0"/>
              </a:rPr>
              <a:t>borrower</a:t>
            </a:r>
          </a:p>
          <a:p>
            <a:pPr marL="533400" lvl="2" indent="-355600"/>
            <a:endParaRPr lang="en-IN"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In </a:t>
            </a:r>
            <a:r>
              <a:rPr lang="en-IN" sz="2000" b="0" dirty="0" smtClean="0">
                <a:solidFill>
                  <a:srgbClr val="0070C0"/>
                </a:solidFill>
                <a:latin typeface="Times New Roman" pitchFamily="18" charset="0"/>
                <a:cs typeface="Times New Roman" pitchFamily="18" charset="0"/>
              </a:rPr>
              <a:t>case of joint borrowers, spouse’s age should be more than 58 </a:t>
            </a:r>
            <a:r>
              <a:rPr lang="en-IN" sz="2000" b="0" dirty="0" smtClean="0">
                <a:solidFill>
                  <a:srgbClr val="0070C0"/>
                </a:solidFill>
                <a:latin typeface="Times New Roman" pitchFamily="18" charset="0"/>
                <a:cs typeface="Times New Roman" pitchFamily="18" charset="0"/>
              </a:rPr>
              <a:t>years</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Own a residential property which is fully self </a:t>
            </a:r>
            <a:r>
              <a:rPr lang="en-IN" sz="2000" b="0" dirty="0" smtClean="0">
                <a:solidFill>
                  <a:srgbClr val="0070C0"/>
                </a:solidFill>
                <a:latin typeface="Times New Roman" pitchFamily="18" charset="0"/>
                <a:cs typeface="Times New Roman" pitchFamily="18" charset="0"/>
              </a:rPr>
              <a:t>occupied.  Commercial property ineligible</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Property </a:t>
            </a:r>
            <a:r>
              <a:rPr lang="en-IN" sz="2000" b="0" dirty="0" smtClean="0">
                <a:solidFill>
                  <a:srgbClr val="0070C0"/>
                </a:solidFill>
                <a:latin typeface="Times New Roman" pitchFamily="18" charset="0"/>
                <a:cs typeface="Times New Roman" pitchFamily="18" charset="0"/>
              </a:rPr>
              <a:t>should be free </a:t>
            </a:r>
            <a:r>
              <a:rPr lang="en-IN" sz="2000" b="0" dirty="0" smtClean="0">
                <a:solidFill>
                  <a:srgbClr val="0070C0"/>
                </a:solidFill>
                <a:latin typeface="Times New Roman" pitchFamily="18" charset="0"/>
                <a:cs typeface="Times New Roman" pitchFamily="18" charset="0"/>
              </a:rPr>
              <a:t>from any liability, debt, or other </a:t>
            </a:r>
            <a:r>
              <a:rPr lang="en-IN" sz="2000" b="0" dirty="0" smtClean="0">
                <a:solidFill>
                  <a:srgbClr val="0070C0"/>
                </a:solidFill>
                <a:latin typeface="Times New Roman" pitchFamily="18" charset="0"/>
                <a:cs typeface="Times New Roman" pitchFamily="18" charset="0"/>
              </a:rPr>
              <a:t>obligations and residual life of property should be greater than tenure of mortgage scheme</a:t>
            </a:r>
            <a:endParaRPr lang="en-IN" sz="2000" b="0" dirty="0" smtClean="0">
              <a:solidFill>
                <a:srgbClr val="0070C0"/>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2771800" y="5085184"/>
            <a:ext cx="3600400" cy="1522798"/>
          </a:xfrm>
          <a:prstGeom prst="rect">
            <a:avLst/>
          </a:prstGeom>
          <a:noFill/>
          <a:ln w="9525">
            <a:noFill/>
            <a:miter lim="800000"/>
            <a:headEnd/>
            <a:tailEnd/>
          </a:ln>
          <a:effectLst/>
        </p:spPr>
      </p:pic>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Typical Scheme Details</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276872"/>
            <a:ext cx="8784976" cy="4320480"/>
          </a:xfrm>
          <a:prstGeom prst="rect">
            <a:avLst/>
          </a:prstGeom>
        </p:spPr>
        <p:txBody>
          <a:bodyPr anchor="t">
            <a:normAutofit lnSpcReduction="10000"/>
          </a:bodyPr>
          <a:lstStyle/>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Loan Tenure: </a:t>
            </a:r>
            <a:r>
              <a:rPr lang="en-IN" sz="2000" b="0" dirty="0" smtClean="0">
                <a:solidFill>
                  <a:srgbClr val="0070C0"/>
                </a:solidFill>
                <a:latin typeface="Times New Roman" pitchFamily="18" charset="0"/>
                <a:cs typeface="Times New Roman" pitchFamily="18" charset="0"/>
              </a:rPr>
              <a:t>10-15 years, depends on age of borrowers</a:t>
            </a:r>
          </a:p>
          <a:p>
            <a:pPr marL="533400" lvl="2" indent="-355600">
              <a:buFont typeface="Wingdings" pitchFamily="2" charset="2"/>
              <a:buChar char="Ø"/>
            </a:pPr>
            <a:endParaRPr lang="en-US" sz="2000" b="0" kern="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Loan </a:t>
            </a:r>
            <a:r>
              <a:rPr lang="en-IN" sz="2000" b="0" dirty="0" smtClean="0">
                <a:solidFill>
                  <a:srgbClr val="0070C0"/>
                </a:solidFill>
                <a:latin typeface="Times New Roman" pitchFamily="18" charset="0"/>
                <a:cs typeface="Times New Roman" pitchFamily="18" charset="0"/>
              </a:rPr>
              <a:t>Amount: Between </a:t>
            </a:r>
            <a:r>
              <a:rPr lang="en-IN" sz="2000" b="0" dirty="0" smtClean="0">
                <a:solidFill>
                  <a:srgbClr val="0070C0"/>
                </a:solidFill>
                <a:latin typeface="Times New Roman" pitchFamily="18" charset="0"/>
                <a:cs typeface="Times New Roman" pitchFamily="18" charset="0"/>
              </a:rPr>
              <a:t>60-90% of the property </a:t>
            </a:r>
            <a:r>
              <a:rPr lang="en-IN" sz="2000" b="0" dirty="0" smtClean="0">
                <a:solidFill>
                  <a:srgbClr val="0070C0"/>
                </a:solidFill>
                <a:latin typeface="Times New Roman" pitchFamily="18" charset="0"/>
                <a:cs typeface="Times New Roman" pitchFamily="18" charset="0"/>
              </a:rPr>
              <a:t>value</a:t>
            </a:r>
            <a:endParaRPr lang="en-IN" sz="2000" b="0" dirty="0" smtClean="0">
              <a:solidFill>
                <a:srgbClr val="0070C0"/>
              </a:solidFill>
              <a:latin typeface="Times New Roman" pitchFamily="18" charset="0"/>
              <a:cs typeface="Times New Roman" pitchFamily="18" charset="0"/>
            </a:endParaRP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The lender re-values the pledged property every five years and increases the quantum of the loan if the valuation rises gradually</a:t>
            </a: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Can avail the reverse mortgage loan as a </a:t>
            </a:r>
            <a:r>
              <a:rPr lang="en-IN" sz="2000" b="0" dirty="0" smtClean="0">
                <a:solidFill>
                  <a:srgbClr val="0070C0"/>
                </a:solidFill>
                <a:latin typeface="Times New Roman" pitchFamily="18" charset="0"/>
                <a:cs typeface="Times New Roman" pitchFamily="18" charset="0"/>
              </a:rPr>
              <a:t>lump-sum </a:t>
            </a:r>
            <a:r>
              <a:rPr lang="en-IN" sz="2000" b="0" dirty="0" smtClean="0">
                <a:solidFill>
                  <a:srgbClr val="0070C0"/>
                </a:solidFill>
                <a:latin typeface="Times New Roman" pitchFamily="18" charset="0"/>
                <a:cs typeface="Times New Roman" pitchFamily="18" charset="0"/>
              </a:rPr>
              <a:t>of cash or as a regular monthly </a:t>
            </a:r>
            <a:r>
              <a:rPr lang="en-IN" sz="2000" b="0" dirty="0" smtClean="0">
                <a:solidFill>
                  <a:srgbClr val="0070C0"/>
                </a:solidFill>
                <a:latin typeface="Times New Roman" pitchFamily="18" charset="0"/>
                <a:cs typeface="Times New Roman" pitchFamily="18" charset="0"/>
              </a:rPr>
              <a:t>/ quarterly cash advance</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Your Income Is Not Considered during Loan </a:t>
            </a:r>
            <a:r>
              <a:rPr lang="en-IN" sz="2000" b="0" dirty="0" smtClean="0">
                <a:solidFill>
                  <a:srgbClr val="0070C0"/>
                </a:solidFill>
                <a:latin typeface="Times New Roman" pitchFamily="18" charset="0"/>
                <a:cs typeface="Times New Roman" pitchFamily="18" charset="0"/>
              </a:rPr>
              <a:t>Sanction</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Payments received from the lender are exempt from tax under Section 10(43) of the Income Tax Act</a:t>
            </a:r>
            <a:endParaRPr lang="en-US" sz="2000" b="0" dirty="0" smtClean="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Some Finer Points</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132856"/>
            <a:ext cx="8784976" cy="4464496"/>
          </a:xfrm>
          <a:prstGeom prst="rect">
            <a:avLst/>
          </a:prstGeom>
        </p:spPr>
        <p:txBody>
          <a:bodyPr anchor="t">
            <a:normAutofit lnSpcReduction="10000"/>
          </a:bodyPr>
          <a:lstStyle/>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After the loan tenure is over or the borrower lives longer than the tenure, the lender won’t make any </a:t>
            </a:r>
            <a:r>
              <a:rPr lang="en-IN" sz="2000" b="0" dirty="0" smtClean="0">
                <a:solidFill>
                  <a:srgbClr val="0070C0"/>
                </a:solidFill>
                <a:latin typeface="Times New Roman" pitchFamily="18" charset="0"/>
                <a:cs typeface="Times New Roman" pitchFamily="18" charset="0"/>
              </a:rPr>
              <a:t>payments</a:t>
            </a:r>
            <a:r>
              <a:rPr lang="en-IN" sz="2000" b="0" dirty="0" smtClean="0">
                <a:solidFill>
                  <a:srgbClr val="0070C0"/>
                </a:solidFill>
                <a:latin typeface="Times New Roman" pitchFamily="18" charset="0"/>
                <a:cs typeface="Times New Roman" pitchFamily="18" charset="0"/>
              </a:rPr>
              <a:t>, but the borrower can still stay within the house</a:t>
            </a: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endParaRPr lang="en-US" sz="2000" b="0" kern="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House owner house should keep paying all the taxes associated with the property, insure and maintain it as their primary residence</a:t>
            </a: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Property can’t be let out on rent during the time it is on reverse-mortgage</a:t>
            </a:r>
            <a:endParaRPr lang="en-IN" sz="2000" b="0" dirty="0" smtClean="0">
              <a:solidFill>
                <a:srgbClr val="0070C0"/>
              </a:solidFill>
              <a:latin typeface="Times New Roman" pitchFamily="18" charset="0"/>
              <a:cs typeface="Times New Roman" pitchFamily="18" charset="0"/>
            </a:endParaRP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After the death of the owners, the heirs to the property can either redeem the loan and retain the property or allow the bank to sell it and take the money left after repayment of the </a:t>
            </a:r>
            <a:r>
              <a:rPr lang="en-IN" sz="2000" b="0" dirty="0" smtClean="0">
                <a:solidFill>
                  <a:srgbClr val="0070C0"/>
                </a:solidFill>
                <a:latin typeface="Times New Roman" pitchFamily="18" charset="0"/>
                <a:cs typeface="Times New Roman" pitchFamily="18" charset="0"/>
              </a:rPr>
              <a:t>loan</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Amount </a:t>
            </a:r>
            <a:r>
              <a:rPr lang="en-IN" sz="2000" b="0" dirty="0" smtClean="0">
                <a:solidFill>
                  <a:srgbClr val="0070C0"/>
                </a:solidFill>
                <a:latin typeface="Times New Roman" pitchFamily="18" charset="0"/>
                <a:cs typeface="Times New Roman" pitchFamily="18" charset="0"/>
              </a:rPr>
              <a:t>spent on the renewal or repair will be eligible for deduction in computation of </a:t>
            </a:r>
            <a:r>
              <a:rPr lang="en-IN" sz="2000" b="0" dirty="0" smtClean="0">
                <a:solidFill>
                  <a:srgbClr val="0070C0"/>
                </a:solidFill>
                <a:latin typeface="Times New Roman" pitchFamily="18" charset="0"/>
                <a:cs typeface="Times New Roman" pitchFamily="18" charset="0"/>
              </a:rPr>
              <a:t>income (up to 30,000 on interest paid on loan taken)</a:t>
            </a:r>
            <a:endParaRPr lang="en-IN" sz="2000" b="0" dirty="0" smtClean="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Fees &amp; </a:t>
            </a: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Charges (SBI)</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pic>
        <p:nvPicPr>
          <p:cNvPr id="2050" name="Picture 2"/>
          <p:cNvPicPr>
            <a:picLocks noChangeAspect="1" noChangeArrowheads="1"/>
          </p:cNvPicPr>
          <p:nvPr/>
        </p:nvPicPr>
        <p:blipFill>
          <a:blip r:embed="rId2" cstate="print"/>
          <a:srcRect/>
          <a:stretch>
            <a:fillRect/>
          </a:stretch>
        </p:blipFill>
        <p:spPr bwMode="auto">
          <a:xfrm>
            <a:off x="0" y="2276872"/>
            <a:ext cx="8801392" cy="4176464"/>
          </a:xfrm>
          <a:prstGeom prst="rect">
            <a:avLst/>
          </a:prstGeom>
          <a:noFill/>
          <a:ln w="9525">
            <a:noFill/>
            <a:miter lim="800000"/>
            <a:headEnd/>
            <a:tailEnd/>
          </a:ln>
          <a:effectLst/>
        </p:spPr>
      </p:pic>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Documents Required for Reverse </a:t>
            </a:r>
            <a:r>
              <a:rPr lang="en-US" sz="3600" b="0" dirty="0" err="1"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Mortg</a:t>
            </a: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420888"/>
            <a:ext cx="8784976" cy="4176464"/>
          </a:xfrm>
          <a:prstGeom prst="rect">
            <a:avLst/>
          </a:prstGeom>
        </p:spPr>
        <p:txBody>
          <a:bodyPr anchor="t">
            <a:normAutofit/>
          </a:bodyPr>
          <a:lstStyle/>
          <a:p>
            <a:pPr marL="533400" lvl="2" indent="-355600">
              <a:buFont typeface="Wingdings" pitchFamily="2" charset="2"/>
              <a:buChar char="Ø"/>
            </a:pPr>
            <a:r>
              <a:rPr lang="en-US" sz="2000" b="0" dirty="0" smtClean="0">
                <a:solidFill>
                  <a:srgbClr val="0070C0"/>
                </a:solidFill>
                <a:latin typeface="Times New Roman" pitchFamily="18" charset="0"/>
                <a:cs typeface="Times New Roman" pitchFamily="18" charset="0"/>
              </a:rPr>
              <a:t>PAN card</a:t>
            </a:r>
          </a:p>
          <a:p>
            <a:pPr marL="533400" lvl="2" indent="-355600">
              <a:buFont typeface="Wingdings" pitchFamily="2" charset="2"/>
              <a:buChar char="Ø"/>
            </a:pPr>
            <a:endParaRPr lang="en-US" sz="2000" b="0" kern="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Aadhar card</a:t>
            </a: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Registered Will</a:t>
            </a: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US" sz="2000" b="0" dirty="0" smtClean="0">
                <a:solidFill>
                  <a:srgbClr val="0070C0"/>
                </a:solidFill>
                <a:latin typeface="Times New Roman" pitchFamily="18" charset="0"/>
                <a:cs typeface="Times New Roman" pitchFamily="18" charset="0"/>
              </a:rPr>
              <a:t>List of Legal Heirs</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US" sz="2000" b="0" dirty="0" smtClean="0">
                <a:solidFill>
                  <a:srgbClr val="0070C0"/>
                </a:solidFill>
                <a:latin typeface="Times New Roman" pitchFamily="18" charset="0"/>
                <a:cs typeface="Times New Roman" pitchFamily="18" charset="0"/>
              </a:rPr>
              <a:t>Property Details</a:t>
            </a:r>
          </a:p>
          <a:p>
            <a:pPr marL="533400" lvl="2" indent="-355600">
              <a:buFont typeface="Wingdings" pitchFamily="2" charset="2"/>
              <a:buChar char="Ø"/>
            </a:pPr>
            <a:endParaRPr lang="en-IN" sz="2000" b="0" dirty="0" smtClean="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Reverse Mortg</a:t>
            </a: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age</a:t>
            </a: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 Amount Calc.</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204864"/>
            <a:ext cx="8784976" cy="4464496"/>
          </a:xfrm>
          <a:prstGeom prst="rect">
            <a:avLst/>
          </a:prstGeom>
        </p:spPr>
        <p:txBody>
          <a:bodyPr anchor="t">
            <a:normAutofit/>
          </a:bodyPr>
          <a:lstStyle/>
          <a:p>
            <a:pPr marL="533400" lvl="2" indent="-355600">
              <a:buFont typeface="Wingdings" pitchFamily="2" charset="2"/>
              <a:buChar char="Ø"/>
            </a:pPr>
            <a:r>
              <a:rPr lang="en-US" sz="2000" dirty="0" smtClean="0">
                <a:solidFill>
                  <a:srgbClr val="0070C0"/>
                </a:solidFill>
                <a:latin typeface="Times New Roman" pitchFamily="18" charset="0"/>
                <a:cs typeface="Times New Roman" pitchFamily="18" charset="0"/>
              </a:rPr>
              <a:t>Contrary to expectations , the amount lent by bank is NOT equal to value of the property.  It is the amount that will grow to the loan corpus by the end of the loan tenure</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For example, if </a:t>
            </a:r>
            <a:r>
              <a:rPr lang="en-IN" sz="2000" b="0" dirty="0" smtClean="0">
                <a:solidFill>
                  <a:srgbClr val="0070C0"/>
                </a:solidFill>
                <a:latin typeface="Times New Roman" pitchFamily="18" charset="0"/>
                <a:cs typeface="Times New Roman" pitchFamily="18" charset="0"/>
              </a:rPr>
              <a:t>you take a reverse mortgage loan for 20 </a:t>
            </a:r>
            <a:r>
              <a:rPr lang="en-IN" sz="2000" b="0" dirty="0" smtClean="0">
                <a:solidFill>
                  <a:srgbClr val="0070C0"/>
                </a:solidFill>
                <a:latin typeface="Times New Roman" pitchFamily="18" charset="0"/>
                <a:cs typeface="Times New Roman" pitchFamily="18" charset="0"/>
              </a:rPr>
              <a:t>years, the loan corpus is 80 lakhs and </a:t>
            </a:r>
            <a:r>
              <a:rPr lang="en-IN" sz="2000" b="0" dirty="0" smtClean="0">
                <a:solidFill>
                  <a:srgbClr val="0070C0"/>
                </a:solidFill>
                <a:latin typeface="Times New Roman" pitchFamily="18" charset="0"/>
                <a:cs typeface="Times New Roman" pitchFamily="18" charset="0"/>
              </a:rPr>
              <a:t>the prevailing rate is 12.0</a:t>
            </a:r>
            <a:r>
              <a:rPr lang="en-IN" sz="2000" b="0" dirty="0" smtClean="0">
                <a:solidFill>
                  <a:srgbClr val="0070C0"/>
                </a:solidFill>
                <a:latin typeface="Times New Roman" pitchFamily="18" charset="0"/>
                <a:cs typeface="Times New Roman" pitchFamily="18" charset="0"/>
              </a:rPr>
              <a:t>%. The </a:t>
            </a:r>
            <a:r>
              <a:rPr lang="en-IN" sz="2000" b="0" dirty="0" smtClean="0">
                <a:solidFill>
                  <a:srgbClr val="0070C0"/>
                </a:solidFill>
                <a:latin typeface="Times New Roman" pitchFamily="18" charset="0"/>
                <a:cs typeface="Times New Roman" pitchFamily="18" charset="0"/>
              </a:rPr>
              <a:t>bank will pay you </a:t>
            </a:r>
            <a:r>
              <a:rPr lang="en-IN" sz="2000" b="0" dirty="0" smtClean="0">
                <a:solidFill>
                  <a:srgbClr val="0070C0"/>
                </a:solidFill>
                <a:latin typeface="Times New Roman" pitchFamily="18" charset="0"/>
                <a:cs typeface="Times New Roman" pitchFamily="18" charset="0"/>
              </a:rPr>
              <a:t>8,000 </a:t>
            </a:r>
            <a:r>
              <a:rPr lang="en-IN" sz="2000" b="0" dirty="0" smtClean="0">
                <a:solidFill>
                  <a:srgbClr val="0070C0"/>
                </a:solidFill>
                <a:latin typeface="Times New Roman" pitchFamily="18" charset="0"/>
                <a:cs typeface="Times New Roman" pitchFamily="18" charset="0"/>
              </a:rPr>
              <a:t>per month. </a:t>
            </a:r>
            <a:r>
              <a:rPr lang="en-IN" sz="2000" b="0" dirty="0" smtClean="0">
                <a:solidFill>
                  <a:srgbClr val="0070C0"/>
                </a:solidFill>
                <a:latin typeface="Times New Roman" pitchFamily="18" charset="0"/>
                <a:cs typeface="Times New Roman" pitchFamily="18" charset="0"/>
              </a:rPr>
              <a:t>8,000 </a:t>
            </a:r>
            <a:r>
              <a:rPr lang="en-IN" sz="2000" b="0" dirty="0" smtClean="0">
                <a:solidFill>
                  <a:srgbClr val="0070C0"/>
                </a:solidFill>
                <a:latin typeface="Times New Roman" pitchFamily="18" charset="0"/>
                <a:cs typeface="Times New Roman" pitchFamily="18" charset="0"/>
              </a:rPr>
              <a:t>per month for 20 years adds up to </a:t>
            </a:r>
            <a:r>
              <a:rPr lang="en-IN" sz="2000" dirty="0" smtClean="0">
                <a:solidFill>
                  <a:srgbClr val="0070C0"/>
                </a:solidFill>
                <a:latin typeface="Times New Roman" pitchFamily="18" charset="0"/>
                <a:cs typeface="Times New Roman" pitchFamily="18" charset="0"/>
              </a:rPr>
              <a:t>19.2 lakhs only</a:t>
            </a:r>
            <a:r>
              <a:rPr lang="en-IN" sz="2000" b="0" dirty="0" smtClean="0">
                <a:solidFill>
                  <a:srgbClr val="0070C0"/>
                </a:solidFill>
                <a:latin typeface="Times New Roman" pitchFamily="18" charset="0"/>
                <a:cs typeface="Times New Roman" pitchFamily="18" charset="0"/>
              </a:rPr>
              <a:t>. </a:t>
            </a:r>
            <a:r>
              <a:rPr lang="en-IN" sz="2000" b="0" dirty="0" smtClean="0">
                <a:solidFill>
                  <a:srgbClr val="0070C0"/>
                </a:solidFill>
                <a:latin typeface="Times New Roman" pitchFamily="18" charset="0"/>
                <a:cs typeface="Times New Roman" pitchFamily="18" charset="0"/>
              </a:rPr>
              <a:t>This is nowhere close to Rs 80 </a:t>
            </a:r>
            <a:r>
              <a:rPr lang="en-IN" sz="2000" b="0" dirty="0" smtClean="0">
                <a:solidFill>
                  <a:srgbClr val="0070C0"/>
                </a:solidFill>
                <a:latin typeface="Times New Roman" pitchFamily="18" charset="0"/>
                <a:cs typeface="Times New Roman" pitchFamily="18" charset="0"/>
              </a:rPr>
              <a:t>lakhs of the loan corpus</a:t>
            </a: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Why Rs 8,000 and no other number? Simple. </a:t>
            </a:r>
            <a:r>
              <a:rPr lang="en-IN" sz="2000" b="0" dirty="0" smtClean="0">
                <a:solidFill>
                  <a:srgbClr val="0070C0"/>
                </a:solidFill>
                <a:latin typeface="Times New Roman" pitchFamily="18" charset="0"/>
                <a:cs typeface="Times New Roman" pitchFamily="18" charset="0"/>
              </a:rPr>
              <a:t>If you invest Rs 8,000 per month in an instrument that returns 12.0% for 20 years, you will have Rs 80 </a:t>
            </a:r>
            <a:r>
              <a:rPr lang="en-IN" sz="2000" b="0" dirty="0" smtClean="0">
                <a:solidFill>
                  <a:srgbClr val="0070C0"/>
                </a:solidFill>
                <a:latin typeface="Times New Roman" pitchFamily="18" charset="0"/>
                <a:cs typeface="Times New Roman" pitchFamily="18" charset="0"/>
              </a:rPr>
              <a:t>lakhs </a:t>
            </a:r>
            <a:r>
              <a:rPr lang="en-IN" sz="2000" b="0" dirty="0" smtClean="0">
                <a:solidFill>
                  <a:srgbClr val="0070C0"/>
                </a:solidFill>
                <a:latin typeface="Times New Roman" pitchFamily="18" charset="0"/>
                <a:cs typeface="Times New Roman" pitchFamily="18" charset="0"/>
              </a:rPr>
              <a:t>at the end of 20 </a:t>
            </a:r>
            <a:r>
              <a:rPr lang="en-IN" sz="2000" b="0" dirty="0" smtClean="0">
                <a:solidFill>
                  <a:srgbClr val="0070C0"/>
                </a:solidFill>
                <a:latin typeface="Times New Roman" pitchFamily="18" charset="0"/>
                <a:cs typeface="Times New Roman" pitchFamily="18" charset="0"/>
              </a:rPr>
              <a:t>years</a:t>
            </a: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US" sz="2000" b="0" dirty="0" smtClean="0">
                <a:solidFill>
                  <a:srgbClr val="0070C0"/>
                </a:solidFill>
                <a:latin typeface="Times New Roman" pitchFamily="18" charset="0"/>
                <a:cs typeface="Times New Roman" pitchFamily="18" charset="0"/>
              </a:rPr>
              <a:t>Monthly payouts will increase if tenure is reduced &amp; interest rate is lower</a:t>
            </a: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endParaRPr lang="en-IN" sz="2000" b="0" dirty="0" smtClean="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0" y="1484784"/>
            <a:ext cx="9144000" cy="545976"/>
          </a:xfrm>
          <a:prstGeom prst="rect">
            <a:avLst/>
          </a:prstGeom>
        </p:spPr>
        <p:txBody>
          <a:bodyPr anchor="b">
            <a:noAutofit/>
          </a:bodyPr>
          <a:lstStyle/>
          <a:p>
            <a:pPr lvl="0" algn="ctr" fontAlgn="auto">
              <a:spcAft>
                <a:spcPts val="0"/>
              </a:spcAft>
              <a:defRPr/>
            </a:pPr>
            <a:r>
              <a:rPr lang="en-US" sz="3600" b="0" dirty="0" smtClean="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rPr>
              <a:t>Drawbacks of Scheme</a:t>
            </a:r>
            <a:endParaRPr lang="en-US" sz="3200" b="0" dirty="0">
              <a:solidFill>
                <a:schemeClr val="bg2">
                  <a:lumMod val="50000"/>
                </a:schemeClr>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2" name="Title 2">
            <a:extLst>
              <a:ext uri="{FF2B5EF4-FFF2-40B4-BE49-F238E27FC236}">
                <a16:creationId xmlns:a16="http://schemas.microsoft.com/office/drawing/2014/main" xmlns="" id="{B44B9906-ACAC-45AE-9B2D-4E79A36394F1}"/>
              </a:ext>
            </a:extLst>
          </p:cNvPr>
          <p:cNvSpPr txBox="1">
            <a:spLocks/>
          </p:cNvSpPr>
          <p:nvPr/>
        </p:nvSpPr>
        <p:spPr>
          <a:xfrm>
            <a:off x="255949" y="3256992"/>
            <a:ext cx="4968552" cy="533400"/>
          </a:xfrm>
          <a:prstGeom prst="rect">
            <a:avLst/>
          </a:prstGeom>
        </p:spPr>
        <p:txBody>
          <a:bodyPr anchor="b">
            <a:noAutofit/>
          </a:bodyPr>
          <a:lstStyle/>
          <a:p>
            <a:pPr marL="363538" indent="-363538">
              <a:spcBef>
                <a:spcPct val="0"/>
              </a:spcBef>
              <a:buFont typeface="Wingdings" pitchFamily="2" charset="2"/>
              <a:buChar char="§"/>
            </a:pPr>
            <a:endParaRPr kumimoji="0" lang="en-US" sz="2800" b="0" i="0" u="none" strike="noStrike" kern="1200" cap="none" spc="0" normalizeH="0" baseline="0" noProof="0" dirty="0">
              <a:ln>
                <a:noFill/>
              </a:ln>
              <a:solidFill>
                <a:srgbClr val="0070C0"/>
              </a:solidFill>
              <a:uLnTx/>
              <a:uFillTx/>
              <a:latin typeface="+mj-lt"/>
              <a:ea typeface="+mj-ea"/>
              <a:cs typeface="+mj-cs"/>
            </a:endParaRPr>
          </a:p>
        </p:txBody>
      </p:sp>
      <p:sp>
        <p:nvSpPr>
          <p:cNvPr id="8" name="Title 2"/>
          <p:cNvSpPr txBox="1">
            <a:spLocks/>
          </p:cNvSpPr>
          <p:nvPr/>
        </p:nvSpPr>
        <p:spPr>
          <a:xfrm>
            <a:off x="179512" y="2204864"/>
            <a:ext cx="8784976" cy="4464496"/>
          </a:xfrm>
          <a:prstGeom prst="rect">
            <a:avLst/>
          </a:prstGeom>
        </p:spPr>
        <p:txBody>
          <a:bodyPr anchor="t">
            <a:normAutofit/>
          </a:bodyPr>
          <a:lstStyle/>
          <a:p>
            <a:pPr marL="533400" lvl="2" indent="-355600">
              <a:buFont typeface="Wingdings" pitchFamily="2" charset="2"/>
              <a:buChar char="Ø"/>
            </a:pPr>
            <a:r>
              <a:rPr lang="en-US" sz="2000" b="0" dirty="0" smtClean="0">
                <a:solidFill>
                  <a:srgbClr val="0070C0"/>
                </a:solidFill>
                <a:latin typeface="Times New Roman" pitchFamily="18" charset="0"/>
                <a:cs typeface="Times New Roman" pitchFamily="18" charset="0"/>
              </a:rPr>
              <a:t>Not </a:t>
            </a:r>
            <a:r>
              <a:rPr lang="en-IN" sz="2000" b="0" dirty="0" smtClean="0">
                <a:solidFill>
                  <a:srgbClr val="0070C0"/>
                </a:solidFill>
                <a:latin typeface="Times New Roman" pitchFamily="18" charset="0"/>
                <a:cs typeface="Times New Roman" pitchFamily="18" charset="0"/>
              </a:rPr>
              <a:t>able to bequeath the house to the next generation</a:t>
            </a: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The </a:t>
            </a:r>
            <a:r>
              <a:rPr lang="en-IN" sz="2000" b="0" dirty="0" smtClean="0">
                <a:solidFill>
                  <a:srgbClr val="0070C0"/>
                </a:solidFill>
                <a:latin typeface="Times New Roman" pitchFamily="18" charset="0"/>
                <a:cs typeface="Times New Roman" pitchFamily="18" charset="0"/>
              </a:rPr>
              <a:t>maximum tenor of payments is only 20 years. What do you do after that</a:t>
            </a:r>
            <a:r>
              <a:rPr lang="en-IN" sz="2000" b="0" dirty="0" smtClean="0">
                <a:solidFill>
                  <a:srgbClr val="0070C0"/>
                </a:solidFill>
                <a:latin typeface="Times New Roman" pitchFamily="18" charset="0"/>
                <a:cs typeface="Times New Roman" pitchFamily="18" charset="0"/>
              </a:rPr>
              <a:t>?  Can’t rely only upon this as source of post-retirement income</a:t>
            </a:r>
            <a:endParaRPr lang="en-IN" sz="2000" b="0" dirty="0" smtClean="0">
              <a:solidFill>
                <a:srgbClr val="0070C0"/>
              </a:solidFill>
              <a:latin typeface="Times New Roman" pitchFamily="18" charset="0"/>
              <a:cs typeface="Times New Roman" pitchFamily="18" charset="0"/>
            </a:endParaRP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IN" sz="2000" b="0" dirty="0" smtClean="0">
                <a:solidFill>
                  <a:srgbClr val="0070C0"/>
                </a:solidFill>
                <a:latin typeface="Times New Roman" pitchFamily="18" charset="0"/>
                <a:cs typeface="Times New Roman" pitchFamily="18" charset="0"/>
              </a:rPr>
              <a:t>The yield is too low. For a house that has a market value of Rs 1 crore, you will get Rs 8,000 per month for 20 years. That makes Rs 96,000 per annum.  For Rs 96,000 per annum, the bank will take away your house after your demise. </a:t>
            </a:r>
            <a:r>
              <a:rPr lang="en-IN" sz="2000" b="0" dirty="0" smtClean="0">
                <a:solidFill>
                  <a:srgbClr val="0070C0"/>
                </a:solidFill>
                <a:latin typeface="Times New Roman" pitchFamily="18" charset="0"/>
                <a:cs typeface="Times New Roman" pitchFamily="18" charset="0"/>
              </a:rPr>
              <a:t>Hence, the annual yield is 0.96</a:t>
            </a:r>
            <a:r>
              <a:rPr lang="en-IN" sz="2000" b="0" dirty="0" smtClean="0">
                <a:solidFill>
                  <a:srgbClr val="0070C0"/>
                </a:solidFill>
                <a:latin typeface="Times New Roman" pitchFamily="18" charset="0"/>
                <a:cs typeface="Times New Roman" pitchFamily="18" charset="0"/>
              </a:rPr>
              <a:t>%</a:t>
            </a:r>
          </a:p>
          <a:p>
            <a:pPr marL="533400" lvl="2" indent="-355600"/>
            <a:endParaRPr lang="en-US" sz="2000" b="0" dirty="0" smtClean="0">
              <a:solidFill>
                <a:srgbClr val="0070C0"/>
              </a:solidFill>
              <a:latin typeface="Times New Roman" pitchFamily="18" charset="0"/>
              <a:cs typeface="Times New Roman" pitchFamily="18" charset="0"/>
            </a:endParaRPr>
          </a:p>
          <a:p>
            <a:pPr marL="533400" lvl="2" indent="-355600">
              <a:buFont typeface="Wingdings" pitchFamily="2" charset="2"/>
              <a:buChar char="Ø"/>
            </a:pPr>
            <a:r>
              <a:rPr lang="en-US" sz="2000" b="0" dirty="0" smtClean="0">
                <a:solidFill>
                  <a:srgbClr val="0070C0"/>
                </a:solidFill>
                <a:latin typeface="Times New Roman" pitchFamily="18" charset="0"/>
                <a:cs typeface="Times New Roman" pitchFamily="18" charset="0"/>
              </a:rPr>
              <a:t>Other option may be better, especially if it’s not your primary residence – sell the house and use the corpus to get a much higher rate of return.  Or purchase a cheaper house to live in with part of the sale money and invest the rest to get returns</a:t>
            </a:r>
            <a:endParaRPr lang="en-US" sz="2000" b="0" dirty="0" smtClean="0">
              <a:solidFill>
                <a:srgbClr val="0070C0"/>
              </a:solidFill>
              <a:latin typeface="Times New Roman" pitchFamily="18" charset="0"/>
              <a:cs typeface="Times New Roman" pitchFamily="18" charset="0"/>
            </a:endParaRPr>
          </a:p>
          <a:p>
            <a:pPr marL="533400" lvl="2" indent="-355600"/>
            <a:endParaRPr lang="en-IN" sz="2000" b="0" dirty="0" smtClean="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04336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template 4">
      <a:dk1>
        <a:srgbClr val="4D4D4D"/>
      </a:dk1>
      <a:lt1>
        <a:srgbClr val="FFFFFF"/>
      </a:lt1>
      <a:dk2>
        <a:srgbClr val="000000"/>
      </a:dk2>
      <a:lt2>
        <a:srgbClr val="9B6902"/>
      </a:lt2>
      <a:accent1>
        <a:srgbClr val="C75E00"/>
      </a:accent1>
      <a:accent2>
        <a:srgbClr val="FED416"/>
      </a:accent2>
      <a:accent3>
        <a:srgbClr val="FFFFFF"/>
      </a:accent3>
      <a:accent4>
        <a:srgbClr val="404040"/>
      </a:accent4>
      <a:accent5>
        <a:srgbClr val="E0B6AA"/>
      </a:accent5>
      <a:accent6>
        <a:srgbClr val="E6C013"/>
      </a:accent6>
      <a:hlink>
        <a:srgbClr val="EE6600"/>
      </a:hlink>
      <a:folHlink>
        <a:srgbClr val="EAEAEA"/>
      </a:folHlink>
    </a:clrScheme>
    <a:fontScheme name="template">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4D4D4D"/>
        </a:dk1>
        <a:lt1>
          <a:srgbClr val="FFFFFF"/>
        </a:lt1>
        <a:dk2>
          <a:srgbClr val="000000"/>
        </a:dk2>
        <a:lt2>
          <a:srgbClr val="D5E1F3"/>
        </a:lt2>
        <a:accent1>
          <a:srgbClr val="BC4417"/>
        </a:accent1>
        <a:accent2>
          <a:srgbClr val="CF9C1C"/>
        </a:accent2>
        <a:accent3>
          <a:srgbClr val="FFFFFF"/>
        </a:accent3>
        <a:accent4>
          <a:srgbClr val="404040"/>
        </a:accent4>
        <a:accent5>
          <a:srgbClr val="DAB0AB"/>
        </a:accent5>
        <a:accent6>
          <a:srgbClr val="BB8D18"/>
        </a:accent6>
        <a:hlink>
          <a:srgbClr val="E8C97C"/>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000000"/>
        </a:dk2>
        <a:lt2>
          <a:srgbClr val="986615"/>
        </a:lt2>
        <a:accent1>
          <a:srgbClr val="BF4413"/>
        </a:accent1>
        <a:accent2>
          <a:srgbClr val="FFAB21"/>
        </a:accent2>
        <a:accent3>
          <a:srgbClr val="FFFFFF"/>
        </a:accent3>
        <a:accent4>
          <a:srgbClr val="404040"/>
        </a:accent4>
        <a:accent5>
          <a:srgbClr val="DCB0AA"/>
        </a:accent5>
        <a:accent6>
          <a:srgbClr val="E79B1D"/>
        </a:accent6>
        <a:hlink>
          <a:srgbClr val="C5A379"/>
        </a:hlink>
        <a:folHlink>
          <a:srgbClr val="EAEAEA"/>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000000"/>
        </a:dk2>
        <a:lt2>
          <a:srgbClr val="4A1B17"/>
        </a:lt2>
        <a:accent1>
          <a:srgbClr val="C66C00"/>
        </a:accent1>
        <a:accent2>
          <a:srgbClr val="FED416"/>
        </a:accent2>
        <a:accent3>
          <a:srgbClr val="FFFFFF"/>
        </a:accent3>
        <a:accent4>
          <a:srgbClr val="404040"/>
        </a:accent4>
        <a:accent5>
          <a:srgbClr val="DFBAAA"/>
        </a:accent5>
        <a:accent6>
          <a:srgbClr val="E6C013"/>
        </a:accent6>
        <a:hlink>
          <a:srgbClr val="FFDE93"/>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000000"/>
        </a:dk2>
        <a:lt2>
          <a:srgbClr val="9B6902"/>
        </a:lt2>
        <a:accent1>
          <a:srgbClr val="C75E00"/>
        </a:accent1>
        <a:accent2>
          <a:srgbClr val="FED416"/>
        </a:accent2>
        <a:accent3>
          <a:srgbClr val="FFFFFF"/>
        </a:accent3>
        <a:accent4>
          <a:srgbClr val="404040"/>
        </a:accent4>
        <a:accent5>
          <a:srgbClr val="E0B6AA"/>
        </a:accent5>
        <a:accent6>
          <a:srgbClr val="E6C013"/>
        </a:accent6>
        <a:hlink>
          <a:srgbClr val="EE6600"/>
        </a:hlink>
        <a:folHlink>
          <a:srgbClr val="EAEAEA"/>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000000"/>
        </a:dk2>
        <a:lt2>
          <a:srgbClr val="570301"/>
        </a:lt2>
        <a:accent1>
          <a:srgbClr val="D37E00"/>
        </a:accent1>
        <a:accent2>
          <a:srgbClr val="F5CB03"/>
        </a:accent2>
        <a:accent3>
          <a:srgbClr val="FFFFFF"/>
        </a:accent3>
        <a:accent4>
          <a:srgbClr val="404040"/>
        </a:accent4>
        <a:accent5>
          <a:srgbClr val="E6C0AA"/>
        </a:accent5>
        <a:accent6>
          <a:srgbClr val="DEB802"/>
        </a:accent6>
        <a:hlink>
          <a:srgbClr val="D86001"/>
        </a:hlink>
        <a:folHlink>
          <a:srgbClr val="EAEAEA"/>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000000"/>
        </a:dk2>
        <a:lt2>
          <a:srgbClr val="713C0C"/>
        </a:lt2>
        <a:accent1>
          <a:srgbClr val="E4B058"/>
        </a:accent1>
        <a:accent2>
          <a:srgbClr val="FDD912"/>
        </a:accent2>
        <a:accent3>
          <a:srgbClr val="FFFFFF"/>
        </a:accent3>
        <a:accent4>
          <a:srgbClr val="404040"/>
        </a:accent4>
        <a:accent5>
          <a:srgbClr val="EFD4B4"/>
        </a:accent5>
        <a:accent6>
          <a:srgbClr val="E5C40F"/>
        </a:accent6>
        <a:hlink>
          <a:srgbClr val="E06301"/>
        </a:hlink>
        <a:folHlink>
          <a:srgbClr val="EAEAEA"/>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000000"/>
        </a:dk2>
        <a:lt2>
          <a:srgbClr val="953900"/>
        </a:lt2>
        <a:accent1>
          <a:srgbClr val="B65300"/>
        </a:accent1>
        <a:accent2>
          <a:srgbClr val="CE6A00"/>
        </a:accent2>
        <a:accent3>
          <a:srgbClr val="FFFFFF"/>
        </a:accent3>
        <a:accent4>
          <a:srgbClr val="404040"/>
        </a:accent4>
        <a:accent5>
          <a:srgbClr val="D7B3AA"/>
        </a:accent5>
        <a:accent6>
          <a:srgbClr val="BA5F00"/>
        </a:accent6>
        <a:hlink>
          <a:srgbClr val="F0A806"/>
        </a:hlink>
        <a:folHlink>
          <a:srgbClr val="FFE6CD"/>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000000"/>
        </a:dk2>
        <a:lt2>
          <a:srgbClr val="D87200"/>
        </a:lt2>
        <a:accent1>
          <a:srgbClr val="E29B07"/>
        </a:accent1>
        <a:accent2>
          <a:srgbClr val="EDBF03"/>
        </a:accent2>
        <a:accent3>
          <a:srgbClr val="FFFFFF"/>
        </a:accent3>
        <a:accent4>
          <a:srgbClr val="404040"/>
        </a:accent4>
        <a:accent5>
          <a:srgbClr val="EECBAA"/>
        </a:accent5>
        <a:accent6>
          <a:srgbClr val="D7AD02"/>
        </a:accent6>
        <a:hlink>
          <a:srgbClr val="7CA43F"/>
        </a:hlink>
        <a:folHlink>
          <a:srgbClr val="FFE6CD"/>
        </a:folHlink>
      </a:clrScheme>
      <a:clrMap bg1="lt1" tx1="dk1" bg2="lt2" tx2="dk2" accent1="accent1" accent2="accent2" accent3="accent3" accent4="accent4" accent5="accent5" accent6="accent6" hlink="hlink" folHlink="folHlink"/>
    </a:extraClrScheme>
    <a:extraClrScheme>
      <a:clrScheme name="template 9">
        <a:dk1>
          <a:srgbClr val="4D4D4D"/>
        </a:dk1>
        <a:lt1>
          <a:srgbClr val="FFFFFF"/>
        </a:lt1>
        <a:dk2>
          <a:srgbClr val="000000"/>
        </a:dk2>
        <a:lt2>
          <a:srgbClr val="D24D06"/>
        </a:lt2>
        <a:accent1>
          <a:srgbClr val="E59709"/>
        </a:accent1>
        <a:accent2>
          <a:srgbClr val="E9AC24"/>
        </a:accent2>
        <a:accent3>
          <a:srgbClr val="FFFFFF"/>
        </a:accent3>
        <a:accent4>
          <a:srgbClr val="404040"/>
        </a:accent4>
        <a:accent5>
          <a:srgbClr val="F0C9AA"/>
        </a:accent5>
        <a:accent6>
          <a:srgbClr val="D39B20"/>
        </a:accent6>
        <a:hlink>
          <a:srgbClr val="F7B80B"/>
        </a:hlink>
        <a:folHlink>
          <a:srgbClr val="FFE6CD"/>
        </a:folHlink>
      </a:clrScheme>
      <a:clrMap bg1="lt1" tx1="dk1" bg2="lt2" tx2="dk2" accent1="accent1" accent2="accent2" accent3="accent3" accent4="accent4" accent5="accent5" accent6="accent6" hlink="hlink" folHlink="folHlink"/>
    </a:extraClrScheme>
    <a:extraClrScheme>
      <a:clrScheme name="template 10">
        <a:dk1>
          <a:srgbClr val="4D4D4D"/>
        </a:dk1>
        <a:lt1>
          <a:srgbClr val="FFFFFF"/>
        </a:lt1>
        <a:dk2>
          <a:srgbClr val="000000"/>
        </a:dk2>
        <a:lt2>
          <a:srgbClr val="CD5003"/>
        </a:lt2>
        <a:accent1>
          <a:srgbClr val="419DCF"/>
        </a:accent1>
        <a:accent2>
          <a:srgbClr val="BC1F1F"/>
        </a:accent2>
        <a:accent3>
          <a:srgbClr val="FFFFFF"/>
        </a:accent3>
        <a:accent4>
          <a:srgbClr val="404040"/>
        </a:accent4>
        <a:accent5>
          <a:srgbClr val="B0CCE4"/>
        </a:accent5>
        <a:accent6>
          <a:srgbClr val="AA1B1B"/>
        </a:accent6>
        <a:hlink>
          <a:srgbClr val="FFE42F"/>
        </a:hlink>
        <a:folHlink>
          <a:srgbClr val="FFE6CD"/>
        </a:folHlink>
      </a:clrScheme>
      <a:clrMap bg1="lt1" tx1="dk1" bg2="lt2" tx2="dk2" accent1="accent1" accent2="accent2" accent3="accent3" accent4="accent4" accent5="accent5" accent6="accent6" hlink="hlink" folHlink="folHlink"/>
    </a:extraClrScheme>
    <a:extraClrScheme>
      <a:clrScheme name="template 11">
        <a:dk1>
          <a:srgbClr val="4D4D4D"/>
        </a:dk1>
        <a:lt1>
          <a:srgbClr val="FFFFFF"/>
        </a:lt1>
        <a:dk2>
          <a:srgbClr val="000000"/>
        </a:dk2>
        <a:lt2>
          <a:srgbClr val="DF2905"/>
        </a:lt2>
        <a:accent1>
          <a:srgbClr val="D05203"/>
        </a:accent1>
        <a:accent2>
          <a:srgbClr val="72A3E1"/>
        </a:accent2>
        <a:accent3>
          <a:srgbClr val="FFFFFF"/>
        </a:accent3>
        <a:accent4>
          <a:srgbClr val="404040"/>
        </a:accent4>
        <a:accent5>
          <a:srgbClr val="E4B3AA"/>
        </a:accent5>
        <a:accent6>
          <a:srgbClr val="6793CC"/>
        </a:accent6>
        <a:hlink>
          <a:srgbClr val="F3A105"/>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template</Template>
  <TotalTime>42233</TotalTime>
  <Words>556</Words>
  <Application>Microsoft Office PowerPoint</Application>
  <PresentationFormat>On-screen Show (4:3)</PresentationFormat>
  <Paragraphs>74</Paragraphs>
  <Slides>10</Slides>
  <Notes>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template</vt:lpstr>
      <vt:lpstr>Custom Design</vt:lpstr>
      <vt:lpstr>Fin BluePrint: Reverse Mortgage Overview</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HP</dc:creator>
  <cp:lastModifiedBy>HP</cp:lastModifiedBy>
  <cp:revision>813</cp:revision>
  <dcterms:created xsi:type="dcterms:W3CDTF">2021-03-07T14:33:02Z</dcterms:created>
  <dcterms:modified xsi:type="dcterms:W3CDTF">2022-09-22T04:29:35Z</dcterms:modified>
</cp:coreProperties>
</file>