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9"/>
  </p:notesMasterIdLst>
  <p:handoutMasterIdLst>
    <p:handoutMasterId r:id="rId20"/>
  </p:handoutMasterIdLst>
  <p:sldIdLst>
    <p:sldId id="336" r:id="rId3"/>
    <p:sldId id="324" r:id="rId4"/>
    <p:sldId id="351" r:id="rId5"/>
    <p:sldId id="364" r:id="rId6"/>
    <p:sldId id="363" r:id="rId7"/>
    <p:sldId id="359" r:id="rId8"/>
    <p:sldId id="358" r:id="rId9"/>
    <p:sldId id="369" r:id="rId10"/>
    <p:sldId id="368" r:id="rId11"/>
    <p:sldId id="372" r:id="rId12"/>
    <p:sldId id="365" r:id="rId13"/>
    <p:sldId id="366" r:id="rId14"/>
    <p:sldId id="367" r:id="rId15"/>
    <p:sldId id="352" r:id="rId16"/>
    <p:sldId id="353" r:id="rId17"/>
    <p:sldId id="3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75806"/>
    <a:srgbClr val="AC5315"/>
    <a:srgbClr val="1B00FE"/>
    <a:srgbClr val="000000"/>
    <a:srgbClr val="00499F"/>
    <a:srgbClr val="0CC1E0"/>
    <a:srgbClr val="65482B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3" autoAdjust="0"/>
    <p:restoredTop sz="94660"/>
  </p:normalViewPr>
  <p:slideViewPr>
    <p:cSldViewPr>
      <p:cViewPr varScale="1">
        <p:scale>
          <a:sx n="75" d="100"/>
          <a:sy n="7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6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260648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0.png"/><Relationship Id="rId5" Type="http://schemas.openxmlformats.org/officeDocument/2006/relationships/hyperlink" Target="http://www.finblueprint.in/" TargetMode="External"/><Relationship Id="rId4" Type="http://schemas.openxmlformats.org/officeDocument/2006/relationships/hyperlink" Target="https://chat.whatsapp.com/FRhIuCi54fGGvxzHHmL4F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Fin BluePrint: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Common Financial Planning Mistakes</a:t>
            </a:r>
            <a:endParaRPr lang="en-US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165304"/>
            <a:ext cx="9143999" cy="648246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VISHAL 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DALAL – 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Certified Financial Planner [CFP</a:t>
            </a:r>
            <a:r>
              <a:rPr lang="en-US" sz="2000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Portfolio Recommendation </a:t>
            </a: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Moderate Risk</a:t>
            </a:r>
            <a:endParaRPr lang="en-US" sz="36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988840"/>
          <a:ext cx="8712969" cy="4428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24136"/>
                <a:gridCol w="1512168"/>
                <a:gridCol w="1440160"/>
                <a:gridCol w="1368153"/>
              </a:tblGrid>
              <a:tr h="56370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Periodic Income?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Allocation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Post-tax Returns</a:t>
                      </a:r>
                      <a:endParaRPr lang="en-IN" sz="1600" dirty="0"/>
                    </a:p>
                  </a:txBody>
                  <a:tcPr/>
                </a:tc>
              </a:tr>
              <a:tr h="64620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IN" sz="1400" dirty="0"/>
                    </a:p>
                  </a:txBody>
                  <a:tcPr anchor="ctr"/>
                </a:tc>
              </a:tr>
              <a:tr h="6196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AAA</a:t>
                      </a:r>
                      <a:r>
                        <a:rPr lang="en-US" sz="1400" baseline="0" dirty="0" smtClean="0"/>
                        <a:t> / AA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 (AAA)</a:t>
                      </a:r>
                      <a:r>
                        <a:rPr lang="en-US" sz="1800" baseline="0" dirty="0" smtClean="0"/>
                        <a:t> +</a:t>
                      </a:r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10 (AA)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6.5%-7.5%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273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Y*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6%-7%</a:t>
                      </a:r>
                      <a:endParaRPr lang="en-IN" sz="1400" dirty="0"/>
                    </a:p>
                  </a:txBody>
                  <a:tcPr anchor="ctr"/>
                </a:tc>
              </a:tr>
              <a:tr h="5576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6%-7%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70817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Debt, </a:t>
                      </a:r>
                      <a:r>
                        <a:rPr lang="en-US" sz="1400" dirty="0" smtClean="0"/>
                        <a:t>Floating-Rate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20%**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ST: Clubbed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7%-8%</a:t>
                      </a:r>
                      <a:endParaRPr lang="en-IN" sz="1400" dirty="0"/>
                    </a:p>
                  </a:txBody>
                  <a:tcPr anchor="ctr"/>
                </a:tc>
              </a:tr>
              <a:tr h="64620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Equity (Large only)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10%-12%</a:t>
                      </a:r>
                      <a:endParaRPr lang="en-IN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179512" y="6453336"/>
            <a:ext cx="8784976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</a:t>
            </a:r>
            <a:r>
              <a:rPr lang="en-US" sz="1000" b="0" kern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Some of them, not all                       </a:t>
            </a:r>
            <a:r>
              <a:rPr lang="en-US" sz="1000" b="0" kern="0" dirty="0" smtClean="0">
                <a:solidFill>
                  <a:srgbClr val="000000"/>
                </a:solidFill>
              </a:rPr>
              <a:t>** With Indexation </a:t>
            </a:r>
            <a:r>
              <a:rPr lang="en-US" sz="1000" b="0" kern="0" dirty="0" smtClean="0">
                <a:solidFill>
                  <a:srgbClr val="000000"/>
                </a:solidFill>
              </a:rPr>
              <a:t>                                                                                     </a:t>
            </a:r>
            <a:r>
              <a:rPr lang="en-US" sz="1000" b="0" kern="0" dirty="0" smtClean="0">
                <a:solidFill>
                  <a:srgbClr val="1B00FE"/>
                </a:solidFill>
              </a:rPr>
              <a:t>Debt:Equity = 70:30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Liquidity</a:t>
            </a:r>
            <a:endParaRPr lang="en-US" sz="36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132856"/>
            <a:ext cx="8784976" cy="45365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622300" lvl="2" indent="-355600">
              <a:buClr>
                <a:srgbClr val="0070C0"/>
              </a:buClr>
              <a:buFont typeface="Wingdings" pitchFamily="2" charset="2"/>
              <a:buChar char="Ø"/>
              <a:tabLst>
                <a:tab pos="622300" algn="l"/>
              </a:tabLst>
            </a:pP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did not have enough savings for contingency funding whereas remainder had excess in low-yielding avenues like savings account and fixed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deposits</a:t>
            </a:r>
          </a:p>
          <a:p>
            <a:pPr marL="622300" lvl="2" indent="-355600">
              <a:buFont typeface="Wingdings" pitchFamily="2" charset="2"/>
              <a:buChar char="Ø"/>
              <a:tabLst>
                <a:tab pos="622300" algn="l"/>
              </a:tabLst>
            </a:pP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2300" lvl="2" indent="-355600">
              <a:buClr>
                <a:srgbClr val="0070C0"/>
              </a:buClr>
              <a:buFont typeface="Wingdings" pitchFamily="2" charset="2"/>
              <a:buChar char="Ø"/>
              <a:tabLst>
                <a:tab pos="622300" algn="l"/>
              </a:tabLst>
            </a:pPr>
            <a:r>
              <a:rPr lang="en-IN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IN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were required to extend the loan tenure due to severe cashflow crunch</a:t>
            </a:r>
          </a:p>
        </p:txBody>
      </p:sp>
      <p:pic>
        <p:nvPicPr>
          <p:cNvPr id="5" name="Picture 4" descr="securing_liquid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789040"/>
            <a:ext cx="3707851" cy="2780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Tax</a:t>
            </a:r>
            <a:endParaRPr lang="en-US" sz="36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132856"/>
            <a:ext cx="8784976" cy="45365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Most people aware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standard deductions to be claimed such as 80C, interest on housing loan, ELSS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3900" lvl="2" indent="-355600">
              <a:buFont typeface="Wingdings" pitchFamily="2" charset="2"/>
              <a:buChar char="Ø"/>
            </a:pP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However, </a:t>
            </a: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aware of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relatively newer or uncommon avenues such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 NPS, claiming HRA by paying rent to family members, use of HUF for tax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savings, etc.</a:t>
            </a:r>
          </a:p>
          <a:p>
            <a:pPr marL="723900" lvl="2" indent="-355600"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5%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had tax-friendly policies for their employees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taxes-696x4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4077072"/>
            <a:ext cx="4320480" cy="25600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Investments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204864"/>
            <a:ext cx="8784976" cy="165618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were under-invested in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equity although all were fine with the idea to allocate more to this asset class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unaware of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their existing and optimal asset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allocation %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75%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unaware of allocation % within Mutual funds - Large / Flexi / Mid / Small / Sector / Global - and risk associated with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each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Asset_Class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717032"/>
            <a:ext cx="7498526" cy="3140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12776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Investments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1988840"/>
            <a:ext cx="8784976" cy="468052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IN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interested in investing into equities directly but not sure about the amount or where to invest; basically, how to commence investing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35%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lacked conviction in investments made in existing mutual funds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35%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bought into too many mutual funds; 40+ in few cases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had a tendency to monitor mutual funds and / or stocks very frequently and ask for frequent churn</a:t>
            </a:r>
          </a:p>
          <a:p>
            <a:pPr marL="622300" lvl="2" indent="-254000">
              <a:buFont typeface="Arial" pitchFamily="34" charset="0"/>
              <a:buChar char="•"/>
            </a:pPr>
            <a:r>
              <a:rPr lang="en-IN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&lt;15</a:t>
            </a:r>
            <a:r>
              <a:rPr lang="en-IN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were interested in learning about other avenues for earning; especially the ones in news and new-age avenues such as crypto and p2p lending</a:t>
            </a:r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797152"/>
            <a:ext cx="3240360" cy="1880664"/>
          </a:xfrm>
          <a:prstGeom prst="rect">
            <a:avLst/>
          </a:prstGeom>
        </p:spPr>
      </p:pic>
      <p:pic>
        <p:nvPicPr>
          <p:cNvPr id="8" name="Picture 7" descr="_118569414_bitcoin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797152"/>
            <a:ext cx="3347864" cy="1883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Planning / Others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060848"/>
            <a:ext cx="8784976" cy="46085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55600">
              <a:buFont typeface="Wingdings" pitchFamily="2" charset="2"/>
              <a:buChar char="Ø"/>
            </a:pP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people left it for too late; had to tell them that they need to work until 65 years at least to be able to retire and meet all their financial goals</a:t>
            </a: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 did not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plan for upcoming large event like birth of a child and impact it would have on their finances</a:t>
            </a:r>
          </a:p>
          <a:p>
            <a:pPr marL="723900" lvl="2" indent="-355600">
              <a:buFont typeface="Wingdings" pitchFamily="2" charset="2"/>
              <a:buChar char="Ø"/>
            </a:pP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 had queries upon a Buy-vs-Rent scenario and what would make more sense for them from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 economics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perspective</a:t>
            </a:r>
            <a:endParaRPr lang="en-US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key-steps-effective-financial-plan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4293096"/>
            <a:ext cx="4458072" cy="22290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nBluePrint_What_We_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8640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6" name="Title 2"/>
          <p:cNvSpPr txBox="1">
            <a:spLocks/>
          </p:cNvSpPr>
          <p:nvPr/>
        </p:nvSpPr>
        <p:spPr bwMode="auto">
          <a:xfrm>
            <a:off x="323528" y="2564904"/>
            <a:ext cx="34563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 bwMode="auto">
          <a:xfrm>
            <a:off x="323528" y="4293096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 smtClean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indent="-363538">
              <a:defRPr/>
            </a:pP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www.finblueprint.in</a:t>
            </a:r>
            <a:endParaRPr lang="en-US" b="0" kern="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Group: 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Join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2021-12-28 11_26_29-Introducing Ipsos Loyalt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218904"/>
            <a:ext cx="2808312" cy="141615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 is a Financial Plan?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79512" y="2132856"/>
            <a:ext cx="8784976" cy="4464496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/>
          <a:p>
            <a:pPr marL="533400" lvl="1" indent="-355600"/>
            <a:r>
              <a:rPr lang="en-US" sz="2400" b="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Key Benefits</a:t>
            </a:r>
          </a:p>
          <a:p>
            <a:pPr marL="533400" lvl="1" indent="-355600"/>
            <a:endParaRPr lang="en-IN" sz="1200" u="sng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355600">
              <a:buFont typeface="Arial" pitchFamily="34" charset="0"/>
              <a:buChar char="•"/>
            </a:pPr>
            <a:r>
              <a:rPr lang="en-IN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Step-by-step approach to meet one’s life goals and acts as a guide as you go through life’s journey</a:t>
            </a:r>
          </a:p>
          <a:p>
            <a:pPr marL="990600" lvl="2" indent="-355600">
              <a:buFont typeface="Arial" pitchFamily="34" charset="0"/>
              <a:buChar char="•"/>
            </a:pPr>
            <a:r>
              <a:rPr lang="en-IN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Helps you be in control of your income, expenses and investments such that you can manage your money</a:t>
            </a:r>
          </a:p>
          <a:p>
            <a:pPr marL="990600" lvl="2" indent="-355600">
              <a:buFont typeface="Arial" pitchFamily="34" charset="0"/>
              <a:buChar char="•"/>
            </a:pPr>
            <a:r>
              <a:rPr lang="en-IN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Most importantly, attain </a:t>
            </a:r>
            <a:r>
              <a:rPr lang="en-IN" sz="22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“peace of mind”</a:t>
            </a:r>
          </a:p>
          <a:p>
            <a:pPr marL="533400" lvl="1" indent="-355600">
              <a:buFont typeface="Arial" pitchFamily="34" charset="0"/>
              <a:buChar char="•"/>
            </a:pPr>
            <a:endParaRPr lang="en-US" sz="240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1" indent="-355600"/>
            <a:endParaRPr lang="en-US" sz="24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1" indent="-355600"/>
            <a:r>
              <a:rPr lang="en-US" sz="2400" b="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What does it cover?</a:t>
            </a:r>
          </a:p>
          <a:p>
            <a:pPr marL="533400" lvl="1" indent="-355600"/>
            <a:endParaRPr lang="en-US" sz="1200" u="sng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Investment </a:t>
            </a: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Planning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Retirement Planning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Insurance Planning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Contingency Planning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Tax Planning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Optimal Asset Allocation</a:t>
            </a:r>
          </a:p>
          <a:p>
            <a:pPr marL="990600" lvl="2" indent="-368300">
              <a:buFont typeface="Arial" pitchFamily="34" charset="0"/>
              <a:buChar char="•"/>
            </a:pPr>
            <a:r>
              <a:rPr lang="en-US" sz="22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Ad-hoc / Custom queries</a:t>
            </a:r>
          </a:p>
        </p:txBody>
      </p:sp>
      <p:pic>
        <p:nvPicPr>
          <p:cNvPr id="5" name="Picture 4" descr="peace_of_mi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221088"/>
            <a:ext cx="3857571" cy="2160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Cases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8" y="213285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Sample Size: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Spread across various age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groups – 20’s to 60’s</a:t>
            </a: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Single / Couple / Family</a:t>
            </a: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Single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 Dual income</a:t>
            </a:r>
            <a:endParaRPr lang="en-US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Salaried / Business /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Retired</a:t>
            </a: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Comprehensive Plan / Consultation on a specific topic</a:t>
            </a:r>
            <a:endParaRPr lang="en-US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sampl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077071"/>
            <a:ext cx="6516216" cy="27809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Life Insurance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12" y="2276872"/>
            <a:ext cx="8784976" cy="7920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68300">
              <a:buClr>
                <a:srgbClr val="0070C0"/>
              </a:buClr>
              <a:buFont typeface="Wingdings" pitchFamily="2" charset="2"/>
              <a:buChar char="Ø"/>
            </a:pP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aware about the ideal coverage amount for life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insurance</a:t>
            </a:r>
          </a:p>
          <a:p>
            <a:pPr marL="723900" lvl="2" indent="-3683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aware of calculation required to be able to compute this amount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ample_Insura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429000"/>
            <a:ext cx="8712968" cy="20767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Insurance_Plans\Bharti_AX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5107544" cy="5688632"/>
          </a:xfrm>
          <a:prstGeom prst="rect">
            <a:avLst/>
          </a:prstGeom>
          <a:noFill/>
        </p:spPr>
      </p:pic>
      <p:pic>
        <p:nvPicPr>
          <p:cNvPr id="5" name="Picture 4" descr="Bharti_AXA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12776"/>
            <a:ext cx="3381847" cy="42296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8640"/>
            <a:ext cx="8388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55600"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50%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had invested in insurance-cum-investment plans but had no idea about returns.  Not aware of surrender value either until too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late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1412776"/>
            <a:ext cx="9144000" cy="50405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55600"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C75806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en-US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had life insurance cover outside of the correct age band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0" y="5733256"/>
            <a:ext cx="9144000" cy="9361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55600"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25% </a:t>
            </a: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had a query regarding whether health insurance should be bought during employment when employer is providing cover?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nsurance_Cover_Req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5904656" cy="3547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Retirement Planning</a:t>
            </a:r>
            <a:endParaRPr lang="en-US" sz="36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492896"/>
            <a:ext cx="4283968" cy="20882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723900" lvl="2" indent="-355600">
              <a:buClr>
                <a:srgbClr val="0070C0"/>
              </a:buClr>
              <a:buFont typeface="Wingdings" pitchFamily="2" charset="2"/>
              <a:buChar char="Ø"/>
            </a:pP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IN" sz="2000" b="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wanted to retire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early</a:t>
            </a:r>
          </a:p>
          <a:p>
            <a:pPr marL="723900" lvl="2" indent="-355600">
              <a:buFont typeface="Wingdings" pitchFamily="2" charset="2"/>
              <a:buChar char="Ø"/>
            </a:pP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3900" lvl="2" indent="-355600">
              <a:buFont typeface="Wingdings" pitchFamily="2" charset="2"/>
              <a:buChar char="Ø"/>
            </a:pPr>
            <a:r>
              <a:rPr lang="en-US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aware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quantum of retirement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corpus and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whether it would last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till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IN" sz="20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lifetime</a:t>
            </a:r>
            <a:endParaRPr lang="en-IN" sz="20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483768" y="5517232"/>
            <a:ext cx="5472608" cy="119675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55600" lvl="0" indent="-355600">
              <a:buFont typeface="+mj-lt"/>
              <a:buAutoNum type="arabicPeriod"/>
            </a:pPr>
            <a:r>
              <a:rPr lang="en-US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Determine your Retirement </a:t>
            </a:r>
            <a:r>
              <a:rPr lang="en-US" sz="2000" b="0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Corpus</a:t>
            </a:r>
            <a:endParaRPr lang="en-US" sz="2000" b="0" kern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indent="-355600">
              <a:spcBef>
                <a:spcPct val="0"/>
              </a:spcBef>
              <a:buFont typeface="+mj-lt"/>
              <a:buAutoNum type="arabicPeriod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Determine your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Risk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Appetite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55600" indent="-355600">
              <a:spcBef>
                <a:spcPct val="0"/>
              </a:spcBef>
              <a:buFont typeface="+mj-lt"/>
              <a:buAutoNum type="arabicPeriod"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Determine your Deployment Options</a:t>
            </a:r>
          </a:p>
        </p:txBody>
      </p:sp>
      <p:pic>
        <p:nvPicPr>
          <p:cNvPr id="8" name="Picture 7" descr="Retirement_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276872"/>
            <a:ext cx="4176464" cy="20882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43808" y="4941168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0" indent="-355600"/>
            <a:r>
              <a:rPr lang="en-US" sz="240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Follow the 3-Step process</a:t>
            </a:r>
            <a:endParaRPr lang="en-US" sz="2400" u="sng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Determination – Scenario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99592" y="2348880"/>
          <a:ext cx="7488832" cy="3866430"/>
        </p:xfrm>
        <a:graphic>
          <a:graphicData uri="http://schemas.openxmlformats.org/drawingml/2006/table">
            <a:tbl>
              <a:tblPr/>
              <a:tblGrid>
                <a:gridCol w="2660789"/>
                <a:gridCol w="4828043"/>
              </a:tblGrid>
              <a:tr h="397873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Couple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Both aged 60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Current &amp; Projected Expenses @ age 60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Regular: 50,000 / month, increasing with inflation</a:t>
                      </a:r>
                      <a:b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Bulk: Single child’s marriage @ age 65: 35 lakhs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Expected Income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20,000 pension / month until life, increasing with 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Bequeath to children / family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Existing premises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9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@ 6% until lifetime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52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Liespan / Longetivity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up to 80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997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Risk Quotient &amp; Investment of Corpus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Moderate</a:t>
                      </a:r>
                      <a:b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Allocation: 50% Debt, 30% Equity, 20% Gold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Determination – Solution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3"/>
            <a:ext cx="6984776" cy="45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36554</TotalTime>
  <Words>803</Words>
  <Application>Microsoft Office PowerPoint</Application>
  <PresentationFormat>On-screen Show (4:3)</PresentationFormat>
  <Paragraphs>129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template</vt:lpstr>
      <vt:lpstr>Custom Design</vt:lpstr>
      <vt:lpstr>Fin BluePrint: Common Financial Planning Mistakes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HP</cp:lastModifiedBy>
  <cp:revision>769</cp:revision>
  <dcterms:created xsi:type="dcterms:W3CDTF">2021-03-07T14:33:02Z</dcterms:created>
  <dcterms:modified xsi:type="dcterms:W3CDTF">2022-05-28T04:10:53Z</dcterms:modified>
</cp:coreProperties>
</file>