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0" r:id="rId2"/>
  </p:sldMasterIdLst>
  <p:notesMasterIdLst>
    <p:notesMasterId r:id="rId22"/>
  </p:notesMasterIdLst>
  <p:handoutMasterIdLst>
    <p:handoutMasterId r:id="rId23"/>
  </p:handoutMasterIdLst>
  <p:sldIdLst>
    <p:sldId id="336" r:id="rId3"/>
    <p:sldId id="264" r:id="rId4"/>
    <p:sldId id="322" r:id="rId5"/>
    <p:sldId id="334" r:id="rId6"/>
    <p:sldId id="324" r:id="rId7"/>
    <p:sldId id="325" r:id="rId8"/>
    <p:sldId id="338" r:id="rId9"/>
    <p:sldId id="326" r:id="rId10"/>
    <p:sldId id="330" r:id="rId11"/>
    <p:sldId id="332" r:id="rId12"/>
    <p:sldId id="337" r:id="rId13"/>
    <p:sldId id="341" r:id="rId14"/>
    <p:sldId id="342" r:id="rId15"/>
    <p:sldId id="343" r:id="rId16"/>
    <p:sldId id="344" r:id="rId17"/>
    <p:sldId id="347" r:id="rId18"/>
    <p:sldId id="345" r:id="rId19"/>
    <p:sldId id="346" r:id="rId20"/>
    <p:sldId id="340" r:id="rId2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00FE"/>
    <a:srgbClr val="000000"/>
    <a:srgbClr val="AC5315"/>
    <a:srgbClr val="C75806"/>
    <a:srgbClr val="00499F"/>
    <a:srgbClr val="0CC1E0"/>
    <a:srgbClr val="65482B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693" autoAdjust="0"/>
    <p:restoredTop sz="94660"/>
  </p:normalViewPr>
  <p:slideViewPr>
    <p:cSldViewPr>
      <p:cViewPr varScale="1">
        <p:scale>
          <a:sx n="82" d="100"/>
          <a:sy n="82" d="100"/>
        </p:scale>
        <p:origin x="1627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-1716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696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Click to edit Master text styles</a:t>
            </a:r>
          </a:p>
          <a:p>
            <a:pPr lvl="1"/>
            <a:r>
              <a:rPr lang="ru-RU" noProof="0"/>
              <a:t>Second level</a:t>
            </a:r>
          </a:p>
          <a:p>
            <a:pPr lvl="2"/>
            <a:r>
              <a:rPr lang="ru-RU" noProof="0"/>
              <a:t>Third level</a:t>
            </a:r>
          </a:p>
          <a:p>
            <a:pPr lvl="3"/>
            <a:r>
              <a:rPr lang="ru-RU" noProof="0"/>
              <a:t>Fourth level</a:t>
            </a:r>
          </a:p>
          <a:p>
            <a:pPr lvl="4"/>
            <a:r>
              <a:rPr lang="ru-RU" noProof="0"/>
              <a:t>Fifth level</a:t>
            </a:r>
          </a:p>
        </p:txBody>
      </p:sp>
      <p:sp>
        <p:nvSpPr>
          <p:cNvPr id="696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96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 smtClean="0"/>
            </a:lvl1pPr>
          </a:lstStyle>
          <a:p>
            <a:pPr>
              <a:defRPr/>
            </a:pPr>
            <a:fld id="{D1A203C5-FF0A-4B61-9D9A-14F61ECC2D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771775" y="3141663"/>
            <a:ext cx="5903913" cy="1109662"/>
          </a:xfrm>
          <a:effectLst>
            <a:outerShdw dist="17961" dir="2700000" algn="ctr" rotWithShape="0">
              <a:schemeClr val="bg2"/>
            </a:outerShdw>
          </a:effectLst>
        </p:spPr>
        <p:txBody>
          <a:bodyPr/>
          <a:lstStyle>
            <a:lvl1pPr>
              <a:defRPr sz="3200"/>
            </a:lvl1pPr>
          </a:lstStyle>
          <a:p>
            <a:pPr lvl="0"/>
            <a:r>
              <a:rPr lang="en-US" noProof="0"/>
              <a:t>Click to edit Master title style</a:t>
            </a:r>
            <a:endParaRPr lang="ru-RU" noProof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771775" y="3813175"/>
            <a:ext cx="5903913" cy="696913"/>
          </a:xfrm>
          <a:effectLst>
            <a:outerShdw dist="17961" dir="2700000" algn="ctr" rotWithShape="0">
              <a:schemeClr val="bg2"/>
            </a:outerShdw>
          </a:effectLst>
        </p:spPr>
        <p:txBody>
          <a:bodyPr/>
          <a:lstStyle>
            <a:lvl1pPr marL="0" indent="0" algn="r">
              <a:buFontTx/>
              <a:buNone/>
              <a:defRPr sz="2400" b="1"/>
            </a:lvl1pPr>
          </a:lstStyle>
          <a:p>
            <a:pPr lvl="0"/>
            <a:r>
              <a:rPr lang="en-US" noProof="0"/>
              <a:t>Click to edit Master subtitle style</a:t>
            </a:r>
            <a:endParaRPr lang="ru-RU" noProof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084888" y="1268413"/>
            <a:ext cx="1871662" cy="5472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68313" y="1268413"/>
            <a:ext cx="5464175" cy="5472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92B3EE-3FB6-404C-844D-752BBDA653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B69A62-4B55-4EF2-B60D-D47A90A35E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3AD5C1-8826-4EA9-9021-F9FB343BF2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908175" y="1600200"/>
            <a:ext cx="33131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373688" y="1600200"/>
            <a:ext cx="331311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35D15E-33B9-4781-86E8-C4503336D2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7CDF89-C55D-4450-AA3E-35769CE58C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3350F7-B589-4B8B-819E-037CCF0D0A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47DBE5-98E6-4C4A-A251-265B18519E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6C8CA4-E80E-4CF2-AA4C-DD54D2FA16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9251E2-A58C-45C2-A513-316465492B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F3B1A2-54D0-481C-8F10-BE2803F89D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92938" y="274638"/>
            <a:ext cx="1693862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908175" y="274638"/>
            <a:ext cx="4932363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D6EF47-0491-46D6-9906-369E4E72C8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9750" y="1844675"/>
            <a:ext cx="3632200" cy="4895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324350" y="1844675"/>
            <a:ext cx="3632200" cy="4895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1268413"/>
            <a:ext cx="7416800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9750" y="1844675"/>
            <a:ext cx="7416800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pic>
        <p:nvPicPr>
          <p:cNvPr id="4" name="Picture 3" descr="ppt_logo.png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8460432" y="188640"/>
            <a:ext cx="512022" cy="65831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2pPr>
      <a:lvl3pPr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3pPr>
      <a:lvl4pPr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4pPr>
      <a:lvl5pPr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8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 b="1">
          <a:solidFill>
            <a:schemeClr val="tx2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2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2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979613" y="274638"/>
            <a:ext cx="670718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908175" y="1600200"/>
            <a:ext cx="677862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</a:p>
        </p:txBody>
      </p:sp>
      <p:sp>
        <p:nvSpPr>
          <p:cNvPr id="1904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04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04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 smtClean="0"/>
            </a:lvl1pPr>
          </a:lstStyle>
          <a:p>
            <a:pPr>
              <a:defRPr/>
            </a:pPr>
            <a:fld id="{583FC234-E915-4848-A171-187DF9DF06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pic>
        <p:nvPicPr>
          <p:cNvPr id="7" name="Picture 6" descr="ppt_logo.png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8460432" y="260648"/>
            <a:ext cx="512022" cy="65831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5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6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3.pn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8.xml"/><Relationship Id="rId6" Type="http://schemas.openxmlformats.org/officeDocument/2006/relationships/hyperlink" Target="https://t.me/+v6W3b9eq5QwwNTI1" TargetMode="External"/><Relationship Id="rId5" Type="http://schemas.openxmlformats.org/officeDocument/2006/relationships/hyperlink" Target="http://www.finblueprint.in/" TargetMode="External"/><Relationship Id="rId4" Type="http://schemas.openxmlformats.org/officeDocument/2006/relationships/hyperlink" Target="https://chat.whatsapp.com/FRhIuCi54fGGvxzHHmL4FA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0" y="5518150"/>
            <a:ext cx="9144000" cy="6477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 eaLnBrk="1" hangingPunct="1"/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Fin BluePrint: Life Insurance</a:t>
            </a:r>
          </a:p>
        </p:txBody>
      </p:sp>
      <p:sp>
        <p:nvSpPr>
          <p:cNvPr id="409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" y="6165304"/>
            <a:ext cx="9143999" cy="648246"/>
          </a:xfrm>
          <a:effectLst/>
        </p:spPr>
        <p:txBody>
          <a:bodyPr/>
          <a:lstStyle/>
          <a:p>
            <a:pPr algn="ctr" eaLnBrk="1" hangingPunct="1"/>
            <a:r>
              <a:rPr lang="en-US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VISHAL DALAL – Certified Financial Planner [CFP</a:t>
            </a:r>
            <a:r>
              <a:rPr lang="en-US" sz="2000" baseline="30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CM</a:t>
            </a:r>
            <a:r>
              <a:rPr lang="en-US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]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/>
          <p:cNvSpPr txBox="1">
            <a:spLocks/>
          </p:cNvSpPr>
          <p:nvPr/>
        </p:nvSpPr>
        <p:spPr>
          <a:xfrm>
            <a:off x="0" y="1484784"/>
            <a:ext cx="9144000" cy="545976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lvl="0" algn="ctr" fontAlgn="auto">
              <a:spcAft>
                <a:spcPts val="0"/>
              </a:spcAft>
              <a:defRPr/>
            </a:pP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IRR / XIRR</a:t>
            </a:r>
            <a:endParaRPr lang="en-US" sz="3200" b="0" dirty="0">
              <a:solidFill>
                <a:schemeClr val="bg2">
                  <a:lumMod val="5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B44B9906-ACAC-45AE-9B2D-4E79A36394F1}"/>
              </a:ext>
            </a:extLst>
          </p:cNvPr>
          <p:cNvSpPr txBox="1">
            <a:spLocks/>
          </p:cNvSpPr>
          <p:nvPr/>
        </p:nvSpPr>
        <p:spPr>
          <a:xfrm>
            <a:off x="255949" y="3256992"/>
            <a:ext cx="4968552" cy="53340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marL="363538" indent="-363538">
              <a:spcBef>
                <a:spcPct val="0"/>
              </a:spcBef>
              <a:buFont typeface="Wingdings" pitchFamily="2" charset="2"/>
              <a:buChar char="§"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0" y="2276872"/>
            <a:ext cx="9144000" cy="4320480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pPr marL="355600" lvl="1" indent="-266700">
              <a:buFont typeface="Arial" pitchFamily="34" charset="0"/>
              <a:buChar char="•"/>
            </a:pPr>
            <a:r>
              <a:rPr lang="en-US" sz="26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Traditional formulas don’t work for periodic SIP’s, lump sum investments or ad-hoc incoming and outgoing cashflows</a:t>
            </a:r>
            <a:endParaRPr lang="en-IN" sz="2600" b="0" kern="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55600" lvl="1" indent="-266700">
              <a:buFont typeface="Arial" pitchFamily="34" charset="0"/>
              <a:buChar char="•"/>
            </a:pPr>
            <a:r>
              <a:rPr lang="en-IN" sz="26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Both measure annual rate of growth that an investment is expected to generate</a:t>
            </a:r>
          </a:p>
          <a:p>
            <a:pPr marL="355600" lvl="1" indent="-266700">
              <a:buFont typeface="Arial" pitchFamily="34" charset="0"/>
              <a:buChar char="•"/>
            </a:pPr>
            <a:r>
              <a:rPr lang="en-US" sz="26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IRR is particularly useful for calculating returns on insurance cum investment products which have periodic cashflows</a:t>
            </a:r>
          </a:p>
          <a:p>
            <a:pPr marL="355600" lvl="1" indent="-266700">
              <a:buFont typeface="Arial" pitchFamily="34" charset="0"/>
              <a:buChar char="•"/>
            </a:pPr>
            <a:r>
              <a:rPr lang="en-US" sz="26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XIRR is particularly useful to calculate returns from ad-hoc or lumpy Mutual Fund or stock investments</a:t>
            </a:r>
          </a:p>
          <a:p>
            <a:pPr marL="355600" lvl="1" indent="-266700">
              <a:buFont typeface="Arial" pitchFamily="34" charset="0"/>
              <a:buChar char="•"/>
            </a:pPr>
            <a:r>
              <a:rPr lang="en-US" sz="26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Both are extremely simple-to-use formulas in Excel</a:t>
            </a:r>
          </a:p>
          <a:p>
            <a:pPr marL="355600" lvl="1" indent="-266700">
              <a:buFont typeface="Arial" pitchFamily="34" charset="0"/>
              <a:buChar char="•"/>
            </a:pPr>
            <a:endParaRPr lang="en-US" sz="2600" b="0" kern="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43361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2"/>
          <p:cNvSpPr txBox="1">
            <a:spLocks/>
          </p:cNvSpPr>
          <p:nvPr/>
        </p:nvSpPr>
        <p:spPr>
          <a:xfrm>
            <a:off x="0" y="188640"/>
            <a:ext cx="9144000" cy="545976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lvl="0" algn="ctr" fontAlgn="auto">
              <a:spcAft>
                <a:spcPts val="0"/>
              </a:spcAft>
              <a:defRPr/>
            </a:pP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Real-Life Examples (1)</a:t>
            </a:r>
            <a:endParaRPr lang="en-US" sz="3200" b="0" dirty="0">
              <a:solidFill>
                <a:schemeClr val="bg2">
                  <a:lumMod val="5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2" descr="C:\Users\HP\Desktop\Insurance_Plans\Bharti_AX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836712"/>
            <a:ext cx="5107544" cy="5688632"/>
          </a:xfrm>
          <a:prstGeom prst="rect">
            <a:avLst/>
          </a:prstGeom>
          <a:noFill/>
        </p:spPr>
      </p:pic>
      <p:pic>
        <p:nvPicPr>
          <p:cNvPr id="12" name="Picture 11" descr="Bharti_AXA_IRR.xlsx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80112" y="1412776"/>
            <a:ext cx="3381847" cy="4229691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2"/>
          <p:cNvSpPr txBox="1">
            <a:spLocks/>
          </p:cNvSpPr>
          <p:nvPr/>
        </p:nvSpPr>
        <p:spPr>
          <a:xfrm>
            <a:off x="0" y="188640"/>
            <a:ext cx="9144000" cy="545976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lvl="0" algn="ctr" fontAlgn="auto">
              <a:spcAft>
                <a:spcPts val="0"/>
              </a:spcAft>
              <a:defRPr/>
            </a:pP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Real-Life Examples (2)</a:t>
            </a:r>
            <a:endParaRPr lang="en-US" sz="3200" b="0" dirty="0">
              <a:solidFill>
                <a:schemeClr val="bg2">
                  <a:lumMod val="5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HDFC_Lif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836712"/>
            <a:ext cx="5353798" cy="5801535"/>
          </a:xfrm>
          <a:prstGeom prst="rect">
            <a:avLst/>
          </a:prstGeom>
        </p:spPr>
      </p:pic>
      <p:pic>
        <p:nvPicPr>
          <p:cNvPr id="6" name="Picture 5" descr="HDFC_Life_IRR.xlsx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868144" y="1988840"/>
            <a:ext cx="3000794" cy="3429479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2"/>
          <p:cNvSpPr txBox="1">
            <a:spLocks/>
          </p:cNvSpPr>
          <p:nvPr/>
        </p:nvSpPr>
        <p:spPr>
          <a:xfrm>
            <a:off x="0" y="188640"/>
            <a:ext cx="9144000" cy="545976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lvl="0" algn="ctr" fontAlgn="auto">
              <a:spcAft>
                <a:spcPts val="0"/>
              </a:spcAft>
              <a:defRPr/>
            </a:pP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Real-Life Examples (3)</a:t>
            </a:r>
            <a:endParaRPr lang="en-US" sz="3200" b="0" dirty="0">
              <a:solidFill>
                <a:schemeClr val="bg2">
                  <a:lumMod val="5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 descr="ICICI_Pru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836712"/>
            <a:ext cx="5344271" cy="5706272"/>
          </a:xfrm>
          <a:prstGeom prst="rect">
            <a:avLst/>
          </a:prstGeom>
        </p:spPr>
      </p:pic>
      <p:pic>
        <p:nvPicPr>
          <p:cNvPr id="8" name="Picture 7" descr="ICICI_Pru_IRR.xlsx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96136" y="2132856"/>
            <a:ext cx="3038899" cy="2486372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2"/>
          <p:cNvSpPr txBox="1">
            <a:spLocks/>
          </p:cNvSpPr>
          <p:nvPr/>
        </p:nvSpPr>
        <p:spPr>
          <a:xfrm>
            <a:off x="0" y="188640"/>
            <a:ext cx="9144000" cy="545976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lvl="0" algn="ctr" fontAlgn="auto">
              <a:spcAft>
                <a:spcPts val="0"/>
              </a:spcAft>
              <a:defRPr/>
            </a:pP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Real-Life Examples (4)</a:t>
            </a:r>
            <a:endParaRPr lang="en-US" sz="3200" b="0" dirty="0">
              <a:solidFill>
                <a:schemeClr val="bg2">
                  <a:lumMod val="5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Tata_AIA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836712"/>
            <a:ext cx="5372850" cy="5734851"/>
          </a:xfrm>
          <a:prstGeom prst="rect">
            <a:avLst/>
          </a:prstGeom>
        </p:spPr>
      </p:pic>
      <p:pic>
        <p:nvPicPr>
          <p:cNvPr id="6" name="Picture 5" descr="Tata_AIA_IRR.xlsx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24128" y="1988840"/>
            <a:ext cx="3124636" cy="3277058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2"/>
          <p:cNvSpPr txBox="1">
            <a:spLocks/>
          </p:cNvSpPr>
          <p:nvPr/>
        </p:nvSpPr>
        <p:spPr>
          <a:xfrm>
            <a:off x="0" y="188640"/>
            <a:ext cx="9144000" cy="545976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lvl="0" algn="ctr" fontAlgn="auto">
              <a:spcAft>
                <a:spcPts val="0"/>
              </a:spcAft>
              <a:defRPr/>
            </a:pP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Real-Life Examples (5)</a:t>
            </a:r>
            <a:endParaRPr lang="en-US" sz="3200" b="0" dirty="0">
              <a:solidFill>
                <a:schemeClr val="bg2">
                  <a:lumMod val="5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 descr="Kotak_Lif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764704"/>
            <a:ext cx="5363324" cy="5830114"/>
          </a:xfrm>
          <a:prstGeom prst="rect">
            <a:avLst/>
          </a:prstGeom>
        </p:spPr>
      </p:pic>
      <p:pic>
        <p:nvPicPr>
          <p:cNvPr id="8" name="Picture 7" descr="Kotak_Life_Cash_Payout_IRR.xlsx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40152" y="836712"/>
            <a:ext cx="2676738" cy="2880320"/>
          </a:xfrm>
          <a:prstGeom prst="rect">
            <a:avLst/>
          </a:prstGeom>
        </p:spPr>
      </p:pic>
      <p:pic>
        <p:nvPicPr>
          <p:cNvPr id="9" name="Picture 8" descr="Kotak_Life_Paidup_IRR.xlsx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12160" y="3861048"/>
            <a:ext cx="2592288" cy="2787446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2"/>
          <p:cNvSpPr txBox="1">
            <a:spLocks/>
          </p:cNvSpPr>
          <p:nvPr/>
        </p:nvSpPr>
        <p:spPr>
          <a:xfrm>
            <a:off x="0" y="188640"/>
            <a:ext cx="9144000" cy="545976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lvl="0" algn="ctr" fontAlgn="auto">
              <a:spcAft>
                <a:spcPts val="0"/>
              </a:spcAft>
              <a:defRPr/>
            </a:pP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Long-term Returns of other Asset Classes</a:t>
            </a:r>
            <a:endParaRPr lang="en-US" sz="3200" b="0" dirty="0">
              <a:solidFill>
                <a:schemeClr val="bg2">
                  <a:lumMod val="5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 descr="bfa63e92-4607-441e-af99-a8f77d6fc46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63688" y="1052736"/>
            <a:ext cx="5803072" cy="5373215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/>
          <p:cNvSpPr txBox="1">
            <a:spLocks/>
          </p:cNvSpPr>
          <p:nvPr/>
        </p:nvSpPr>
        <p:spPr>
          <a:xfrm>
            <a:off x="0" y="1484784"/>
            <a:ext cx="9144000" cy="545976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lvl="0" algn="ctr" fontAlgn="auto">
              <a:spcAft>
                <a:spcPts val="0"/>
              </a:spcAft>
              <a:defRPr/>
            </a:pP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Grievance Redressal Mechanism</a:t>
            </a:r>
            <a:endParaRPr lang="en-US" sz="3200" b="0" dirty="0">
              <a:solidFill>
                <a:schemeClr val="bg2">
                  <a:lumMod val="5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B44B9906-ACAC-45AE-9B2D-4E79A36394F1}"/>
              </a:ext>
            </a:extLst>
          </p:cNvPr>
          <p:cNvSpPr txBox="1">
            <a:spLocks/>
          </p:cNvSpPr>
          <p:nvPr/>
        </p:nvSpPr>
        <p:spPr>
          <a:xfrm>
            <a:off x="255949" y="3256992"/>
            <a:ext cx="4968552" cy="53340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marL="363538" indent="-363538">
              <a:spcBef>
                <a:spcPct val="0"/>
              </a:spcBef>
              <a:buFont typeface="Wingdings" pitchFamily="2" charset="2"/>
              <a:buChar char="§"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0" y="2132856"/>
            <a:ext cx="9144000" cy="4725144"/>
          </a:xfrm>
          <a:prstGeom prst="rect">
            <a:avLst/>
          </a:prstGeom>
        </p:spPr>
        <p:txBody>
          <a:bodyPr anchor="t">
            <a:normAutofit fontScale="92500" lnSpcReduction="10000"/>
          </a:bodyPr>
          <a:lstStyle/>
          <a:p>
            <a:pPr marL="355600" lvl="1" indent="-266700">
              <a:buFont typeface="Arial" pitchFamily="34" charset="0"/>
              <a:buChar char="•"/>
            </a:pPr>
            <a:r>
              <a:rPr lang="en-IN" sz="260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Integrated grievance management system (IGMS)</a:t>
            </a:r>
          </a:p>
          <a:p>
            <a:pPr marL="812800" lvl="2" indent="-266700">
              <a:buFont typeface="Arial" pitchFamily="34" charset="0"/>
              <a:buChar char="•"/>
            </a:pPr>
            <a:r>
              <a:rPr lang="en-IN" sz="24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Provided by IRDA</a:t>
            </a:r>
          </a:p>
          <a:p>
            <a:pPr marL="812800" lvl="2" indent="-266700">
              <a:buFont typeface="Arial" pitchFamily="34" charset="0"/>
              <a:buChar char="•"/>
            </a:pPr>
            <a:r>
              <a:rPr lang="en-IN" sz="24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Policy holders can register on this system with their policy details. Complaints forwarded to the respective insurance company</a:t>
            </a:r>
          </a:p>
          <a:p>
            <a:pPr marL="812800" lvl="2" indent="-266700">
              <a:buFont typeface="Arial" pitchFamily="34" charset="0"/>
              <a:buChar char="•"/>
            </a:pPr>
            <a:endParaRPr lang="en-US" sz="2400" b="0" kern="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55600" lvl="1" indent="-266700">
              <a:buFont typeface="Arial" pitchFamily="34" charset="0"/>
              <a:buChar char="•"/>
            </a:pPr>
            <a:r>
              <a:rPr lang="en-US" sz="260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Consumer Protection Act 1986</a:t>
            </a:r>
          </a:p>
          <a:p>
            <a:pPr marL="812800" lvl="2" indent="-266700">
              <a:buFont typeface="Arial" pitchFamily="34" charset="0"/>
              <a:buChar char="•"/>
            </a:pPr>
            <a:r>
              <a:rPr lang="en-IN" sz="2400" b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District forum: Less than 20 lakhs cover</a:t>
            </a:r>
          </a:p>
          <a:p>
            <a:pPr marL="812800" lvl="2" indent="-266700">
              <a:buFont typeface="Arial" pitchFamily="34" charset="0"/>
              <a:buChar char="•"/>
            </a:pPr>
            <a:r>
              <a:rPr lang="en-IN" sz="2400" b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State commission: 20 lakhs to 1 </a:t>
            </a:r>
            <a:r>
              <a:rPr lang="en-IN" sz="2400" b="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cr</a:t>
            </a:r>
            <a:r>
              <a:rPr lang="en-IN" sz="2400" b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cover</a:t>
            </a:r>
          </a:p>
          <a:p>
            <a:pPr marL="812800" lvl="2" indent="-266700">
              <a:buFont typeface="Arial" pitchFamily="34" charset="0"/>
              <a:buChar char="•"/>
            </a:pPr>
            <a:r>
              <a:rPr lang="en-IN" sz="2400" b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National commission: Above 1 </a:t>
            </a:r>
            <a:r>
              <a:rPr lang="en-IN" sz="2400" b="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cr</a:t>
            </a:r>
            <a:r>
              <a:rPr lang="en-IN" sz="2400" b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cover</a:t>
            </a:r>
          </a:p>
          <a:p>
            <a:pPr marL="812800" lvl="2" indent="-266700">
              <a:buFont typeface="Arial" pitchFamily="34" charset="0"/>
              <a:buChar char="•"/>
            </a:pPr>
            <a:r>
              <a:rPr lang="en-IN" sz="24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Procedure for filling a complaint - can be filled personally or by any authorised person</a:t>
            </a:r>
          </a:p>
          <a:p>
            <a:pPr marL="812800" lvl="2" indent="-266700">
              <a:buFont typeface="Arial" pitchFamily="34" charset="0"/>
              <a:buChar char="•"/>
            </a:pPr>
            <a:r>
              <a:rPr lang="en-IN" sz="24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NO fee for filling complaint. No advocate is needed.  </a:t>
            </a:r>
          </a:p>
          <a:p>
            <a:pPr marL="812800" lvl="2" indent="-266700">
              <a:buFont typeface="Arial" pitchFamily="34" charset="0"/>
              <a:buChar char="•"/>
            </a:pPr>
            <a:r>
              <a:rPr lang="en-IN" sz="24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Nature of complaints – delay in settlement of claims, non settlement of claims, repudiation of claims, policy term &amp; conditions improper etc.</a:t>
            </a:r>
            <a:endParaRPr lang="en-US" sz="2400" b="0" kern="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43361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/>
          <p:cNvSpPr txBox="1">
            <a:spLocks/>
          </p:cNvSpPr>
          <p:nvPr/>
        </p:nvSpPr>
        <p:spPr>
          <a:xfrm>
            <a:off x="0" y="1484784"/>
            <a:ext cx="9144000" cy="545976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lvl="0" algn="ctr" fontAlgn="auto">
              <a:spcAft>
                <a:spcPts val="0"/>
              </a:spcAft>
              <a:defRPr/>
            </a:pP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Grievance Redressal Mechanism (cont’d)</a:t>
            </a:r>
            <a:endParaRPr lang="en-US" sz="3200" b="0" dirty="0">
              <a:solidFill>
                <a:schemeClr val="bg2">
                  <a:lumMod val="5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B44B9906-ACAC-45AE-9B2D-4E79A36394F1}"/>
              </a:ext>
            </a:extLst>
          </p:cNvPr>
          <p:cNvSpPr txBox="1">
            <a:spLocks/>
          </p:cNvSpPr>
          <p:nvPr/>
        </p:nvSpPr>
        <p:spPr>
          <a:xfrm>
            <a:off x="255949" y="3256992"/>
            <a:ext cx="4968552" cy="53340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marL="363538" indent="-363538">
              <a:spcBef>
                <a:spcPct val="0"/>
              </a:spcBef>
              <a:buFont typeface="Wingdings" pitchFamily="2" charset="2"/>
              <a:buChar char="§"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0" y="2060848"/>
            <a:ext cx="9144000" cy="4797152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pPr marL="355600" lvl="1" indent="-266700">
              <a:buFont typeface="Arial" pitchFamily="34" charset="0"/>
              <a:buChar char="•"/>
            </a:pPr>
            <a:r>
              <a:rPr lang="en-US" sz="240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Insurance Ombudsman</a:t>
            </a:r>
          </a:p>
          <a:p>
            <a:pPr marL="812800" lvl="2" indent="-266700">
              <a:buFont typeface="Arial" pitchFamily="34" charset="0"/>
              <a:buChar char="•"/>
            </a:pPr>
            <a:r>
              <a:rPr lang="en-IN" sz="22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Resolve all complaints relating to settlement of claim on the part of insurance companies in a cost effective, efficient and impartial manner</a:t>
            </a:r>
          </a:p>
          <a:p>
            <a:pPr marL="812800" lvl="2" indent="-266700">
              <a:buFont typeface="Arial" pitchFamily="34" charset="0"/>
              <a:buChar char="•"/>
            </a:pPr>
            <a:r>
              <a:rPr lang="en-IN" sz="22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The ombudsman by mutual agreement of the insured and the insurer can act as a mediator and counsellor within the terms of reference</a:t>
            </a:r>
          </a:p>
          <a:p>
            <a:pPr marL="812800" lvl="2" indent="-266700">
              <a:buFont typeface="Arial" pitchFamily="34" charset="0"/>
              <a:buChar char="•"/>
            </a:pPr>
            <a:r>
              <a:rPr lang="en-IN" sz="22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All complains must be made in writing</a:t>
            </a:r>
          </a:p>
          <a:p>
            <a:pPr marL="812800" lvl="2" indent="-266700">
              <a:buFont typeface="Arial" pitchFamily="34" charset="0"/>
              <a:buChar char="•"/>
            </a:pPr>
            <a:r>
              <a:rPr lang="en-IN" sz="22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Awards by ombudsman – the awards should not be more than Rs.20 lakhs, the award should be made within a period of 3 months from date of receipt of complaint</a:t>
            </a:r>
          </a:p>
          <a:p>
            <a:pPr marL="812800" lvl="2" indent="-266700">
              <a:buFont typeface="Arial" pitchFamily="34" charset="0"/>
              <a:buChar char="•"/>
            </a:pPr>
            <a:r>
              <a:rPr lang="en-IN" sz="22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Insurance Ombudsman operates only within the specified territorial limits</a:t>
            </a:r>
          </a:p>
          <a:p>
            <a:pPr marL="812800" lvl="2" indent="-266700">
              <a:buFont typeface="Arial" pitchFamily="34" charset="0"/>
              <a:buChar char="•"/>
            </a:pPr>
            <a:r>
              <a:rPr lang="en-IN" sz="22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The Insurance Ombudsman needs to be approached within one year of rejection of the complaint by the insurer</a:t>
            </a:r>
            <a:endParaRPr lang="en-US" sz="2200" b="0" kern="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43361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FinBluePrint_What_We_D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23928" y="188640"/>
            <a:ext cx="4993653" cy="6453336"/>
          </a:xfrm>
          <a:prstGeom prst="rect">
            <a:avLst/>
          </a:prstGeom>
          <a:ln>
            <a:solidFill>
              <a:schemeClr val="tx1">
                <a:alpha val="58000"/>
              </a:schemeClr>
            </a:solidFill>
          </a:ln>
        </p:spPr>
      </p:pic>
      <p:sp>
        <p:nvSpPr>
          <p:cNvPr id="7" name="Title 2"/>
          <p:cNvSpPr txBox="1">
            <a:spLocks/>
          </p:cNvSpPr>
          <p:nvPr/>
        </p:nvSpPr>
        <p:spPr bwMode="auto">
          <a:xfrm>
            <a:off x="323528" y="2564904"/>
            <a:ext cx="3456384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marL="363538" marR="0" lvl="0" indent="-36353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THANK   YOU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Title 2"/>
          <p:cNvSpPr txBox="1">
            <a:spLocks/>
          </p:cNvSpPr>
          <p:nvPr/>
        </p:nvSpPr>
        <p:spPr bwMode="auto">
          <a:xfrm>
            <a:off x="323528" y="4293096"/>
            <a:ext cx="3096344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363538" marR="0" lvl="0" indent="-36353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b="0" kern="0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Contact:</a:t>
            </a:r>
            <a:r>
              <a:rPr lang="en-US" b="0" kern="0" dirty="0">
                <a:solidFill>
                  <a:srgbClr val="1B00FE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b="0" kern="0" dirty="0">
                <a:latin typeface="Times New Roman" pitchFamily="18" charset="0"/>
                <a:cs typeface="Times New Roman" pitchFamily="18" charset="0"/>
              </a:rPr>
              <a:t>+91 99205-11283</a:t>
            </a:r>
          </a:p>
          <a:p>
            <a:pPr marL="363538" marR="0" lvl="0" indent="-36353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lang="en-US" b="0" kern="0" dirty="0">
              <a:latin typeface="Times New Roman" pitchFamily="18" charset="0"/>
              <a:cs typeface="Times New Roman" pitchFamily="18" charset="0"/>
              <a:hlinkClick r:id="rId4"/>
            </a:endParaRPr>
          </a:p>
          <a:p>
            <a:pPr marL="363538" indent="-363538">
              <a:defRPr/>
            </a:pPr>
            <a:r>
              <a:rPr lang="en-US" b="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Website: </a:t>
            </a:r>
            <a:r>
              <a:rPr lang="en-US" b="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5"/>
              </a:rPr>
              <a:t>www.finblueprint.in</a:t>
            </a:r>
            <a:endParaRPr lang="en-US" b="0" kern="0" dirty="0">
              <a:latin typeface="Times New Roman" pitchFamily="18" charset="0"/>
              <a:cs typeface="Times New Roman" pitchFamily="18" charset="0"/>
              <a:hlinkClick r:id="rId4"/>
            </a:endParaRPr>
          </a:p>
          <a:p>
            <a:pPr marL="363538" marR="0" lvl="0" indent="-36353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en-US" b="0" i="0" u="none" strike="noStrike" kern="0" cap="none" spc="0" normalizeH="0" baseline="0" noProof="0" dirty="0">
              <a:ln>
                <a:noFill/>
              </a:ln>
              <a:solidFill>
                <a:srgbClr val="1B00FE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363538" indent="-363538">
              <a:defRPr/>
            </a:pPr>
            <a:r>
              <a:rPr lang="en-US" b="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Telegram Group: </a:t>
            </a:r>
            <a:r>
              <a:rPr lang="en-US" b="0" kern="0" dirty="0">
                <a:solidFill>
                  <a:srgbClr val="1B00FE"/>
                </a:solidFill>
                <a:latin typeface="Times New Roman" pitchFamily="18" charset="0"/>
                <a:cs typeface="Times New Roman" pitchFamily="18" charset="0"/>
                <a:hlinkClick r:id="rId6"/>
              </a:rPr>
              <a:t>Join</a:t>
            </a:r>
            <a:endParaRPr kumimoji="0" lang="en-US" b="0" i="0" u="none" strike="noStrike" kern="0" cap="none" spc="0" normalizeH="0" baseline="0" noProof="0" dirty="0">
              <a:ln>
                <a:noFill/>
              </a:ln>
              <a:solidFill>
                <a:srgbClr val="1B00FE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363538" marR="0" lvl="0" indent="-36353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en-US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" name="Picture 8" descr="2021-12-28 11_26_29-Introducing Ipsos Loyalty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67544" y="1218904"/>
            <a:ext cx="2808312" cy="1416157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/>
          <p:cNvSpPr txBox="1">
            <a:spLocks/>
          </p:cNvSpPr>
          <p:nvPr/>
        </p:nvSpPr>
        <p:spPr>
          <a:xfrm>
            <a:off x="0" y="1340768"/>
            <a:ext cx="9144000" cy="545976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marL="514350" marR="0" lvl="0" indent="-51435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Contents</a:t>
            </a:r>
          </a:p>
        </p:txBody>
      </p:sp>
      <p:sp>
        <p:nvSpPr>
          <p:cNvPr id="9" name="Title 2"/>
          <p:cNvSpPr txBox="1">
            <a:spLocks/>
          </p:cNvSpPr>
          <p:nvPr/>
        </p:nvSpPr>
        <p:spPr>
          <a:xfrm>
            <a:off x="251520" y="1916832"/>
            <a:ext cx="8712968" cy="2232248"/>
          </a:xfrm>
          <a:prstGeom prst="rect">
            <a:avLst/>
          </a:prstGeom>
        </p:spPr>
        <p:txBody>
          <a:bodyPr anchor="t">
            <a:normAutofit fontScale="62500" lnSpcReduction="2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n-US" sz="28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Who requires Life Insurance?</a:t>
            </a:r>
          </a:p>
          <a:p>
            <a:pPr marL="514350" lvl="0" indent="-514350">
              <a:buFont typeface="+mj-lt"/>
              <a:buAutoNum type="arabicPeriod"/>
            </a:pPr>
            <a:endParaRPr lang="en-US" sz="2800" b="0" kern="0" dirty="0">
              <a:solidFill>
                <a:srgbClr val="0070C0"/>
              </a:solidFill>
            </a:endParaRPr>
          </a:p>
          <a:p>
            <a:pPr marL="514350" indent="-514350">
              <a:spcBef>
                <a:spcPct val="0"/>
              </a:spcBef>
              <a:buFont typeface="+mj-lt"/>
              <a:buAutoNum type="arabicPeriod"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What is the right 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cover for Life Insurance?</a:t>
            </a:r>
          </a:p>
          <a:p>
            <a:pPr marL="514350" indent="-514350">
              <a:spcBef>
                <a:spcPct val="0"/>
              </a:spcBef>
              <a:buFont typeface="+mj-lt"/>
              <a:buAutoNum type="arabicPeriod"/>
            </a:pPr>
            <a:endParaRPr kumimoji="0" lang="en-US" sz="2800" b="0" i="0" u="none" strike="noStrike" kern="1200" cap="none" spc="0" normalizeH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514350" indent="-514350">
              <a:spcBef>
                <a:spcPct val="0"/>
              </a:spcBef>
              <a:buFont typeface="+mj-lt"/>
              <a:buAutoNum type="arabicPeriod"/>
            </a:pP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Types of Life Insurance policies</a:t>
            </a:r>
          </a:p>
          <a:p>
            <a:pPr marL="514350" indent="-514350">
              <a:spcBef>
                <a:spcPct val="0"/>
              </a:spcBef>
              <a:buFont typeface="+mj-lt"/>
              <a:buAutoNum type="arabicPeriod"/>
            </a:pPr>
            <a:endParaRPr lang="en-US" sz="2800" b="0" dirty="0">
              <a:solidFill>
                <a:srgbClr val="0070C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514350" indent="-514350">
              <a:spcBef>
                <a:spcPct val="0"/>
              </a:spcBef>
              <a:buFont typeface="+mj-lt"/>
              <a:buAutoNum type="arabicPeriod"/>
            </a:pP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Calculating returns from your insurance policy for non-term plan</a:t>
            </a:r>
          </a:p>
          <a:p>
            <a:pPr marL="514350" indent="-514350">
              <a:spcBef>
                <a:spcPct val="0"/>
              </a:spcBef>
              <a:buFont typeface="+mj-lt"/>
              <a:buAutoNum type="arabicPeriod"/>
            </a:pPr>
            <a:endParaRPr kumimoji="0" lang="en-US" sz="2800" b="0" i="0" u="none" strike="noStrike" kern="1200" cap="none" spc="0" normalizeH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514350" indent="-514350">
              <a:spcBef>
                <a:spcPct val="0"/>
              </a:spcBef>
              <a:buFont typeface="+mj-lt"/>
              <a:buAutoNum type="arabicPeriod"/>
            </a:pPr>
            <a:r>
              <a:rPr lang="en-US" sz="2800" b="0" dirty="0">
                <a:solidFill>
                  <a:srgbClr val="0070C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Grievance Redressal Mechanisms</a:t>
            </a:r>
            <a:endParaRPr kumimoji="0" lang="en-US" sz="2800" b="0" i="0" u="none" strike="noStrike" kern="1200" cap="none" spc="0" normalizeH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5" name="Picture 4" descr="istockphoto-1140953835-612x6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15816" y="4221088"/>
            <a:ext cx="3672408" cy="244827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/>
          <p:cNvSpPr txBox="1">
            <a:spLocks/>
          </p:cNvSpPr>
          <p:nvPr/>
        </p:nvSpPr>
        <p:spPr bwMode="auto">
          <a:xfrm>
            <a:off x="251520" y="2204864"/>
            <a:ext cx="864096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363538" marR="0" lvl="0" indent="-36353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6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Certified Financial Planner</a:t>
            </a:r>
            <a:r>
              <a:rPr kumimoji="0" lang="en-US" sz="2600" b="0" i="0" u="none" strike="noStrike" kern="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- internationally recognized</a:t>
            </a:r>
            <a:endParaRPr kumimoji="0" lang="en-US" sz="260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Title 2"/>
          <p:cNvSpPr txBox="1">
            <a:spLocks/>
          </p:cNvSpPr>
          <p:nvPr/>
        </p:nvSpPr>
        <p:spPr>
          <a:xfrm>
            <a:off x="0" y="1484784"/>
            <a:ext cx="9144000" cy="545976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lvl="0" algn="ctr" fontAlgn="auto">
              <a:spcAft>
                <a:spcPts val="0"/>
              </a:spcAft>
              <a:defRPr/>
            </a:pP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Who are we?</a:t>
            </a:r>
            <a:endParaRPr lang="en-US" sz="3200" b="0" dirty="0">
              <a:solidFill>
                <a:schemeClr val="bg2">
                  <a:lumMod val="5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itle 2"/>
          <p:cNvSpPr txBox="1">
            <a:spLocks/>
          </p:cNvSpPr>
          <p:nvPr/>
        </p:nvSpPr>
        <p:spPr>
          <a:xfrm>
            <a:off x="251520" y="2723592"/>
            <a:ext cx="8496944" cy="533400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marL="363538" indent="-363538">
              <a:spcBef>
                <a:spcPct val="0"/>
              </a:spcBef>
              <a:buFont typeface="Wingdings" pitchFamily="2" charset="2"/>
              <a:buChar char="§"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24 years corporate experience </a:t>
            </a:r>
            <a:r>
              <a:rPr kumimoji="0" lang="en-US" sz="26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(17+ 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in Fortun</a:t>
            </a:r>
            <a:r>
              <a:rPr lang="en-US" sz="2600" b="0" dirty="0">
                <a:solidFill>
                  <a:srgbClr val="0070C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e 500 banks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)</a:t>
            </a:r>
          </a:p>
        </p:txBody>
      </p:sp>
      <p:sp>
        <p:nvSpPr>
          <p:cNvPr id="10" name="Title 2"/>
          <p:cNvSpPr txBox="1">
            <a:spLocks/>
          </p:cNvSpPr>
          <p:nvPr/>
        </p:nvSpPr>
        <p:spPr>
          <a:xfrm>
            <a:off x="251520" y="3277648"/>
            <a:ext cx="8496944" cy="53340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marL="363538" indent="-363538">
              <a:spcBef>
                <a:spcPct val="0"/>
              </a:spcBef>
              <a:buFont typeface="Wingdings" pitchFamily="2" charset="2"/>
              <a:buChar char="§"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IRDAI Certified</a:t>
            </a:r>
          </a:p>
        </p:txBody>
      </p:sp>
      <p:pic>
        <p:nvPicPr>
          <p:cNvPr id="11" name="Picture 10" descr="CFP_Professionals_Ma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5616" y="3831704"/>
            <a:ext cx="6556464" cy="2848196"/>
          </a:xfrm>
          <a:prstGeom prst="rect">
            <a:avLst/>
          </a:prstGeom>
        </p:spPr>
      </p:pic>
      <p:sp>
        <p:nvSpPr>
          <p:cNvPr id="12" name="Title 2">
            <a:extLst>
              <a:ext uri="{FF2B5EF4-FFF2-40B4-BE49-F238E27FC236}">
                <a16:creationId xmlns:a16="http://schemas.microsoft.com/office/drawing/2014/main" id="{B44B9906-ACAC-45AE-9B2D-4E79A36394F1}"/>
              </a:ext>
            </a:extLst>
          </p:cNvPr>
          <p:cNvSpPr txBox="1">
            <a:spLocks/>
          </p:cNvSpPr>
          <p:nvPr/>
        </p:nvSpPr>
        <p:spPr>
          <a:xfrm>
            <a:off x="255949" y="3256992"/>
            <a:ext cx="4968552" cy="53340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marL="363538" indent="-363538">
              <a:spcBef>
                <a:spcPct val="0"/>
              </a:spcBef>
              <a:buFont typeface="Wingdings" pitchFamily="2" charset="2"/>
              <a:buChar char="§"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043361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Vishal_Dalal_CFP_Certificat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2862" y="399627"/>
            <a:ext cx="7878275" cy="6058746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/>
          <p:cNvSpPr txBox="1">
            <a:spLocks/>
          </p:cNvSpPr>
          <p:nvPr/>
        </p:nvSpPr>
        <p:spPr>
          <a:xfrm>
            <a:off x="0" y="1484784"/>
            <a:ext cx="9144000" cy="545976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lvl="0" algn="ctr" fontAlgn="auto">
              <a:spcAft>
                <a:spcPts val="0"/>
              </a:spcAft>
              <a:defRPr/>
            </a:pP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Who requires Life Insurance?</a:t>
            </a:r>
            <a:endParaRPr lang="en-US" sz="3200" b="0" dirty="0">
              <a:solidFill>
                <a:schemeClr val="bg2">
                  <a:lumMod val="5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B44B9906-ACAC-45AE-9B2D-4E79A36394F1}"/>
              </a:ext>
            </a:extLst>
          </p:cNvPr>
          <p:cNvSpPr txBox="1">
            <a:spLocks/>
          </p:cNvSpPr>
          <p:nvPr/>
        </p:nvSpPr>
        <p:spPr>
          <a:xfrm>
            <a:off x="255949" y="3256992"/>
            <a:ext cx="4968552" cy="53340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marL="363538" indent="-363538">
              <a:spcBef>
                <a:spcPct val="0"/>
              </a:spcBef>
              <a:buFont typeface="Wingdings" pitchFamily="2" charset="2"/>
              <a:buChar char="§"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Title 2"/>
          <p:cNvSpPr txBox="1">
            <a:spLocks/>
          </p:cNvSpPr>
          <p:nvPr/>
        </p:nvSpPr>
        <p:spPr>
          <a:xfrm>
            <a:off x="179512" y="2276872"/>
            <a:ext cx="8784976" cy="4320480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pPr marL="533400" lvl="1" indent="-355600">
              <a:buFont typeface="Arial" pitchFamily="34" charset="0"/>
              <a:buChar char="•"/>
            </a:pPr>
            <a:r>
              <a:rPr lang="en-US" sz="26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Back to Basics: What is the purpose of Life Insurance?</a:t>
            </a:r>
          </a:p>
          <a:p>
            <a:pPr marL="990600" lvl="3" indent="-355600">
              <a:buFont typeface="Arial" pitchFamily="34" charset="0"/>
              <a:buChar char="•"/>
            </a:pPr>
            <a:r>
              <a:rPr lang="en-US" sz="240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Pure Risk Mitigation</a:t>
            </a:r>
            <a:r>
              <a:rPr lang="en-US" sz="24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- Income replacement for temporary or permanent disability &amp; death</a:t>
            </a:r>
          </a:p>
          <a:p>
            <a:pPr marL="990600" lvl="3" indent="-355600">
              <a:buFont typeface="Arial" pitchFamily="34" charset="0"/>
              <a:buChar char="•"/>
            </a:pPr>
            <a:r>
              <a:rPr lang="en-US" sz="240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Not an avenue </a:t>
            </a:r>
            <a:r>
              <a:rPr lang="en-US" sz="24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to serve as additional / supplementary income</a:t>
            </a:r>
          </a:p>
          <a:p>
            <a:pPr marL="990600" lvl="3" indent="-355600">
              <a:buFont typeface="Arial" pitchFamily="34" charset="0"/>
              <a:buChar char="•"/>
            </a:pPr>
            <a:r>
              <a:rPr lang="en-US" sz="240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Not an avenue </a:t>
            </a:r>
            <a:r>
              <a:rPr lang="en-US" sz="24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to serve as investment income</a:t>
            </a:r>
          </a:p>
          <a:p>
            <a:pPr marL="533400" lvl="1" indent="-355600">
              <a:buFont typeface="Arial" pitchFamily="34" charset="0"/>
              <a:buChar char="•"/>
            </a:pPr>
            <a:r>
              <a:rPr lang="en-US" sz="26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Meant for those who actively earn income because of their own labor or skill - the “Breadwinner” of the family</a:t>
            </a:r>
          </a:p>
          <a:p>
            <a:pPr marL="533400" lvl="1" indent="-355600">
              <a:buFont typeface="Arial" pitchFamily="34" charset="0"/>
              <a:buChar char="•"/>
            </a:pPr>
            <a:r>
              <a:rPr lang="en-US" sz="26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Need to support dependents</a:t>
            </a:r>
          </a:p>
          <a:p>
            <a:pPr marL="533400" lvl="1" indent="-355600">
              <a:buFont typeface="Arial" pitchFamily="34" charset="0"/>
              <a:buChar char="•"/>
            </a:pPr>
            <a:r>
              <a:rPr lang="en-US" sz="260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Not meant for: Retirees, Children, Housewives, Students, Unemployed, Earner but with no dependents</a:t>
            </a:r>
          </a:p>
        </p:txBody>
      </p:sp>
    </p:spTree>
    <p:extLst>
      <p:ext uri="{BB962C8B-B14F-4D97-AF65-F5344CB8AC3E}">
        <p14:creationId xmlns:p14="http://schemas.microsoft.com/office/powerpoint/2010/main" val="15043361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/>
          <p:cNvSpPr txBox="1">
            <a:spLocks/>
          </p:cNvSpPr>
          <p:nvPr/>
        </p:nvSpPr>
        <p:spPr>
          <a:xfrm>
            <a:off x="0" y="1484784"/>
            <a:ext cx="9144000" cy="545976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lvl="0" algn="ctr" fontAlgn="auto">
              <a:spcAft>
                <a:spcPts val="0"/>
              </a:spcAft>
              <a:defRPr/>
            </a:pP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Insurance Cover Determination</a:t>
            </a:r>
            <a:endParaRPr lang="en-US" sz="3200" b="0" dirty="0">
              <a:solidFill>
                <a:schemeClr val="bg2">
                  <a:lumMod val="5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B44B9906-ACAC-45AE-9B2D-4E79A36394F1}"/>
              </a:ext>
            </a:extLst>
          </p:cNvPr>
          <p:cNvSpPr txBox="1">
            <a:spLocks/>
          </p:cNvSpPr>
          <p:nvPr/>
        </p:nvSpPr>
        <p:spPr>
          <a:xfrm>
            <a:off x="255949" y="3256992"/>
            <a:ext cx="4968552" cy="53340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marL="363538" indent="-363538">
              <a:spcBef>
                <a:spcPct val="0"/>
              </a:spcBef>
              <a:buFont typeface="Wingdings" pitchFamily="2" charset="2"/>
              <a:buChar char="§"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179512" y="2276872"/>
            <a:ext cx="8784976" cy="4320480"/>
          </a:xfrm>
          <a:prstGeom prst="rect">
            <a:avLst/>
          </a:prstGeom>
        </p:spPr>
        <p:txBody>
          <a:bodyPr anchor="t">
            <a:normAutofit lnSpcReduction="10000"/>
          </a:bodyPr>
          <a:lstStyle/>
          <a:p>
            <a:pPr marL="355600" lvl="1" indent="-266700">
              <a:buFont typeface="Arial" pitchFamily="34" charset="0"/>
              <a:buChar char="•"/>
            </a:pPr>
            <a:r>
              <a:rPr lang="en-US" sz="26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Rule of Thumb: Between 8 to 15 times of net income depending on your age</a:t>
            </a:r>
          </a:p>
          <a:p>
            <a:pPr marL="355600" lvl="1" indent="-266700"/>
            <a:endParaRPr lang="en-US" sz="2600" b="0" kern="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55600" lvl="1" indent="-266700">
              <a:buFont typeface="Arial" pitchFamily="34" charset="0"/>
              <a:buChar char="•"/>
            </a:pPr>
            <a:r>
              <a:rPr lang="en-US" sz="26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Needs Approach: Based on expenses</a:t>
            </a:r>
          </a:p>
          <a:p>
            <a:pPr marL="355600" lvl="1" indent="-266700"/>
            <a:endParaRPr lang="en-US" sz="2600" b="0" kern="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55600" lvl="1" indent="-266700">
              <a:buFont typeface="Arial" pitchFamily="34" charset="0"/>
              <a:buChar char="•"/>
            </a:pPr>
            <a:r>
              <a:rPr lang="en-US" sz="26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Human Life Value (Preferred)</a:t>
            </a:r>
          </a:p>
          <a:p>
            <a:pPr marL="812800" lvl="3" indent="-266700">
              <a:buFont typeface="Arial" pitchFamily="34" charset="0"/>
              <a:buChar char="•"/>
            </a:pPr>
            <a:r>
              <a:rPr lang="en-US" sz="24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Expected earnings over entire lifetime</a:t>
            </a:r>
          </a:p>
          <a:p>
            <a:pPr marL="812800" lvl="3" indent="-266700">
              <a:buFont typeface="Arial" pitchFamily="34" charset="0"/>
              <a:buChar char="•"/>
            </a:pPr>
            <a:r>
              <a:rPr lang="en-US" sz="24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Add outstanding liability like home or personal loan</a:t>
            </a:r>
          </a:p>
          <a:p>
            <a:pPr marL="812800" lvl="3" indent="-266700">
              <a:buFont typeface="Arial" pitchFamily="34" charset="0"/>
              <a:buChar char="•"/>
            </a:pPr>
            <a:r>
              <a:rPr lang="en-US" sz="24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Subtract expected personal expenses</a:t>
            </a:r>
          </a:p>
          <a:p>
            <a:pPr marL="812800" lvl="3" indent="-266700">
              <a:buFont typeface="Arial" pitchFamily="34" charset="0"/>
              <a:buChar char="•"/>
            </a:pPr>
            <a:r>
              <a:rPr lang="en-US" sz="24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Subtract any existing insurance cover (from employer, for ex)</a:t>
            </a:r>
            <a:endParaRPr lang="en-US" sz="2600" b="0" kern="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812800" lvl="3" indent="-266700">
              <a:buFont typeface="Arial" pitchFamily="34" charset="0"/>
              <a:buChar char="•"/>
            </a:pPr>
            <a:r>
              <a:rPr lang="en-US" sz="26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Account for investment return and expected increase in income in calculation</a:t>
            </a:r>
            <a:endParaRPr lang="en-US" sz="2400" b="0" kern="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43361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/>
          <p:cNvSpPr txBox="1">
            <a:spLocks/>
          </p:cNvSpPr>
          <p:nvPr/>
        </p:nvSpPr>
        <p:spPr>
          <a:xfrm>
            <a:off x="0" y="1484784"/>
            <a:ext cx="9144000" cy="545976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lvl="0" algn="ctr" fontAlgn="auto">
              <a:spcAft>
                <a:spcPts val="0"/>
              </a:spcAft>
              <a:defRPr/>
            </a:pP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Insurance Cover Determination - Example</a:t>
            </a:r>
            <a:endParaRPr lang="en-US" sz="3200" b="0" dirty="0">
              <a:solidFill>
                <a:schemeClr val="bg2">
                  <a:lumMod val="5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B44B9906-ACAC-45AE-9B2D-4E79A36394F1}"/>
              </a:ext>
            </a:extLst>
          </p:cNvPr>
          <p:cNvSpPr txBox="1">
            <a:spLocks/>
          </p:cNvSpPr>
          <p:nvPr/>
        </p:nvSpPr>
        <p:spPr>
          <a:xfrm>
            <a:off x="255949" y="3256992"/>
            <a:ext cx="4968552" cy="53340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marL="363538" indent="-363538">
              <a:spcBef>
                <a:spcPct val="0"/>
              </a:spcBef>
              <a:buFont typeface="Wingdings" pitchFamily="2" charset="2"/>
              <a:buChar char="§"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 descr="Sample_Insuranc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2924944"/>
            <a:ext cx="8516539" cy="2076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3361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/>
          <p:cNvSpPr txBox="1">
            <a:spLocks/>
          </p:cNvSpPr>
          <p:nvPr/>
        </p:nvSpPr>
        <p:spPr>
          <a:xfrm>
            <a:off x="0" y="1484784"/>
            <a:ext cx="9144000" cy="545976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lvl="0" algn="ctr" fontAlgn="auto">
              <a:spcAft>
                <a:spcPts val="0"/>
              </a:spcAft>
              <a:defRPr/>
            </a:pP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Insurance cover required over time</a:t>
            </a:r>
            <a:endParaRPr lang="en-US" sz="3200" b="0" dirty="0">
              <a:solidFill>
                <a:schemeClr val="bg2">
                  <a:lumMod val="5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B44B9906-ACAC-45AE-9B2D-4E79A36394F1}"/>
              </a:ext>
            </a:extLst>
          </p:cNvPr>
          <p:cNvSpPr txBox="1">
            <a:spLocks/>
          </p:cNvSpPr>
          <p:nvPr/>
        </p:nvSpPr>
        <p:spPr>
          <a:xfrm>
            <a:off x="255949" y="3256992"/>
            <a:ext cx="4968552" cy="53340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marL="363538" indent="-363538">
              <a:spcBef>
                <a:spcPct val="0"/>
              </a:spcBef>
              <a:buFont typeface="Wingdings" pitchFamily="2" charset="2"/>
              <a:buChar char="§"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 descr="Insurance_Cover_Reqt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31640" y="2348880"/>
            <a:ext cx="6696744" cy="4023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3361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/>
          <p:cNvSpPr txBox="1">
            <a:spLocks/>
          </p:cNvSpPr>
          <p:nvPr/>
        </p:nvSpPr>
        <p:spPr>
          <a:xfrm>
            <a:off x="0" y="1484784"/>
            <a:ext cx="9144000" cy="545976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lvl="0" algn="ctr" fontAlgn="auto">
              <a:spcAft>
                <a:spcPts val="0"/>
              </a:spcAft>
              <a:defRPr/>
            </a:pP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Types of Life Insurance Policies</a:t>
            </a:r>
            <a:endParaRPr lang="en-US" sz="3200" b="0" dirty="0">
              <a:solidFill>
                <a:schemeClr val="bg2">
                  <a:lumMod val="5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B44B9906-ACAC-45AE-9B2D-4E79A36394F1}"/>
              </a:ext>
            </a:extLst>
          </p:cNvPr>
          <p:cNvSpPr txBox="1">
            <a:spLocks/>
          </p:cNvSpPr>
          <p:nvPr/>
        </p:nvSpPr>
        <p:spPr>
          <a:xfrm>
            <a:off x="255949" y="3256992"/>
            <a:ext cx="4968552" cy="53340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marL="363538" indent="-363538">
              <a:spcBef>
                <a:spcPct val="0"/>
              </a:spcBef>
              <a:buFont typeface="Wingdings" pitchFamily="2" charset="2"/>
              <a:buChar char="§"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0" y="2420888"/>
            <a:ext cx="9144000" cy="4176464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pPr marL="355600" lvl="1" indent="-266700">
              <a:buFont typeface="Arial" pitchFamily="34" charset="0"/>
              <a:buChar char="•"/>
            </a:pPr>
            <a:r>
              <a:rPr lang="en-US" sz="26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Pure Risk or Term Plan </a:t>
            </a:r>
            <a:r>
              <a:rPr lang="en-US" sz="260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(Strongly Recommended)</a:t>
            </a:r>
          </a:p>
          <a:p>
            <a:pPr marL="812800" lvl="2" indent="-266700">
              <a:buFont typeface="Arial" pitchFamily="34" charset="0"/>
              <a:buChar char="•"/>
            </a:pPr>
            <a:r>
              <a:rPr lang="en-US" sz="26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Term Life (with and without return of premium)</a:t>
            </a:r>
          </a:p>
          <a:p>
            <a:pPr marL="812800" lvl="2" indent="-266700"/>
            <a:endParaRPr lang="en-US" sz="2600" b="0" kern="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55600" lvl="1" indent="-266700">
              <a:buFont typeface="Arial" pitchFamily="34" charset="0"/>
              <a:buChar char="•"/>
            </a:pPr>
            <a:r>
              <a:rPr lang="en-US" sz="26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Risk + Investment</a:t>
            </a:r>
          </a:p>
          <a:p>
            <a:pPr marL="812800" lvl="2" indent="-266700">
              <a:buFont typeface="Arial" pitchFamily="34" charset="0"/>
              <a:buChar char="•"/>
            </a:pPr>
            <a:r>
              <a:rPr lang="en-US" sz="26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Endowment / Whole Life / Money-Back / Universal / ULIP</a:t>
            </a:r>
          </a:p>
          <a:p>
            <a:pPr marL="812800" lvl="2" indent="-266700">
              <a:buFont typeface="Arial" pitchFamily="34" charset="0"/>
              <a:buChar char="•"/>
            </a:pPr>
            <a:r>
              <a:rPr lang="en-US" sz="26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Premium Payment: Single / Part / Full over cover duration</a:t>
            </a:r>
          </a:p>
          <a:p>
            <a:pPr marL="812800" lvl="2" indent="-266700">
              <a:buFont typeface="Arial" pitchFamily="34" charset="0"/>
              <a:buChar char="•"/>
            </a:pPr>
            <a:r>
              <a:rPr lang="en-US" sz="26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Payout: Periodic over term / Annuity / Joint-Life</a:t>
            </a:r>
          </a:p>
          <a:p>
            <a:pPr marL="812800" lvl="2" indent="-266700">
              <a:buFont typeface="Arial" pitchFamily="34" charset="0"/>
              <a:buChar char="•"/>
            </a:pPr>
            <a:endParaRPr lang="en-US" sz="2600" b="0" kern="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55600" lvl="1" indent="-266700">
              <a:buFont typeface="Arial" pitchFamily="34" charset="0"/>
              <a:buChar char="•"/>
            </a:pPr>
            <a:r>
              <a:rPr lang="en-US" sz="26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Additional Riders</a:t>
            </a:r>
          </a:p>
          <a:p>
            <a:pPr marL="812800" lvl="2" indent="-266700">
              <a:buFont typeface="Arial" pitchFamily="34" charset="0"/>
              <a:buChar char="•"/>
            </a:pPr>
            <a:r>
              <a:rPr lang="en-US" sz="26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Accidental / Disability / Premium Waiver / Critical Illness</a:t>
            </a:r>
          </a:p>
          <a:p>
            <a:pPr marL="812800" lvl="2" indent="-266700">
              <a:buFont typeface="Arial" pitchFamily="34" charset="0"/>
              <a:buChar char="•"/>
            </a:pPr>
            <a:endParaRPr lang="en-US" sz="2600" b="0" kern="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812800" lvl="2" indent="-266700">
              <a:buFont typeface="Arial" pitchFamily="34" charset="0"/>
              <a:buChar char="•"/>
            </a:pPr>
            <a:endParaRPr lang="en-US" sz="2600" b="0" kern="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4336160"/>
      </p:ext>
    </p:extLst>
  </p:cSld>
  <p:clrMapOvr>
    <a:masterClrMapping/>
  </p:clrMapOvr>
</p:sld>
</file>

<file path=ppt/theme/theme1.xml><?xml version="1.0" encoding="utf-8"?>
<a:theme xmlns:a="http://schemas.openxmlformats.org/drawingml/2006/main" name="template">
  <a:themeElements>
    <a:clrScheme name="template 4">
      <a:dk1>
        <a:srgbClr val="4D4D4D"/>
      </a:dk1>
      <a:lt1>
        <a:srgbClr val="FFFFFF"/>
      </a:lt1>
      <a:dk2>
        <a:srgbClr val="000000"/>
      </a:dk2>
      <a:lt2>
        <a:srgbClr val="9B6902"/>
      </a:lt2>
      <a:accent1>
        <a:srgbClr val="C75E00"/>
      </a:accent1>
      <a:accent2>
        <a:srgbClr val="FED416"/>
      </a:accent2>
      <a:accent3>
        <a:srgbClr val="FFFFFF"/>
      </a:accent3>
      <a:accent4>
        <a:srgbClr val="404040"/>
      </a:accent4>
      <a:accent5>
        <a:srgbClr val="E0B6AA"/>
      </a:accent5>
      <a:accent6>
        <a:srgbClr val="E6C013"/>
      </a:accent6>
      <a:hlink>
        <a:srgbClr val="EE6600"/>
      </a:hlink>
      <a:folHlink>
        <a:srgbClr val="EAEAEA"/>
      </a:folHlink>
    </a:clrScheme>
    <a:fontScheme name="templat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template 1">
        <a:dk1>
          <a:srgbClr val="4D4D4D"/>
        </a:dk1>
        <a:lt1>
          <a:srgbClr val="FFFFFF"/>
        </a:lt1>
        <a:dk2>
          <a:srgbClr val="000000"/>
        </a:dk2>
        <a:lt2>
          <a:srgbClr val="D5E1F3"/>
        </a:lt2>
        <a:accent1>
          <a:srgbClr val="BC4417"/>
        </a:accent1>
        <a:accent2>
          <a:srgbClr val="CF9C1C"/>
        </a:accent2>
        <a:accent3>
          <a:srgbClr val="FFFFFF"/>
        </a:accent3>
        <a:accent4>
          <a:srgbClr val="404040"/>
        </a:accent4>
        <a:accent5>
          <a:srgbClr val="DAB0AB"/>
        </a:accent5>
        <a:accent6>
          <a:srgbClr val="BB8D18"/>
        </a:accent6>
        <a:hlink>
          <a:srgbClr val="E8C97C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2">
        <a:dk1>
          <a:srgbClr val="4D4D4D"/>
        </a:dk1>
        <a:lt1>
          <a:srgbClr val="FFFFFF"/>
        </a:lt1>
        <a:dk2>
          <a:srgbClr val="000000"/>
        </a:dk2>
        <a:lt2>
          <a:srgbClr val="986615"/>
        </a:lt2>
        <a:accent1>
          <a:srgbClr val="BF4413"/>
        </a:accent1>
        <a:accent2>
          <a:srgbClr val="FFAB21"/>
        </a:accent2>
        <a:accent3>
          <a:srgbClr val="FFFFFF"/>
        </a:accent3>
        <a:accent4>
          <a:srgbClr val="404040"/>
        </a:accent4>
        <a:accent5>
          <a:srgbClr val="DCB0AA"/>
        </a:accent5>
        <a:accent6>
          <a:srgbClr val="E79B1D"/>
        </a:accent6>
        <a:hlink>
          <a:srgbClr val="C5A379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3">
        <a:dk1>
          <a:srgbClr val="4D4D4D"/>
        </a:dk1>
        <a:lt1>
          <a:srgbClr val="FFFFFF"/>
        </a:lt1>
        <a:dk2>
          <a:srgbClr val="000000"/>
        </a:dk2>
        <a:lt2>
          <a:srgbClr val="4A1B17"/>
        </a:lt2>
        <a:accent1>
          <a:srgbClr val="C66C00"/>
        </a:accent1>
        <a:accent2>
          <a:srgbClr val="FED416"/>
        </a:accent2>
        <a:accent3>
          <a:srgbClr val="FFFFFF"/>
        </a:accent3>
        <a:accent4>
          <a:srgbClr val="404040"/>
        </a:accent4>
        <a:accent5>
          <a:srgbClr val="DFBAAA"/>
        </a:accent5>
        <a:accent6>
          <a:srgbClr val="E6C013"/>
        </a:accent6>
        <a:hlink>
          <a:srgbClr val="FFDE93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4">
        <a:dk1>
          <a:srgbClr val="4D4D4D"/>
        </a:dk1>
        <a:lt1>
          <a:srgbClr val="FFFFFF"/>
        </a:lt1>
        <a:dk2>
          <a:srgbClr val="000000"/>
        </a:dk2>
        <a:lt2>
          <a:srgbClr val="9B6902"/>
        </a:lt2>
        <a:accent1>
          <a:srgbClr val="C75E00"/>
        </a:accent1>
        <a:accent2>
          <a:srgbClr val="FED416"/>
        </a:accent2>
        <a:accent3>
          <a:srgbClr val="FFFFFF"/>
        </a:accent3>
        <a:accent4>
          <a:srgbClr val="404040"/>
        </a:accent4>
        <a:accent5>
          <a:srgbClr val="E0B6AA"/>
        </a:accent5>
        <a:accent6>
          <a:srgbClr val="E6C013"/>
        </a:accent6>
        <a:hlink>
          <a:srgbClr val="EE6600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5">
        <a:dk1>
          <a:srgbClr val="4D4D4D"/>
        </a:dk1>
        <a:lt1>
          <a:srgbClr val="FFFFFF"/>
        </a:lt1>
        <a:dk2>
          <a:srgbClr val="000000"/>
        </a:dk2>
        <a:lt2>
          <a:srgbClr val="570301"/>
        </a:lt2>
        <a:accent1>
          <a:srgbClr val="D37E00"/>
        </a:accent1>
        <a:accent2>
          <a:srgbClr val="F5CB03"/>
        </a:accent2>
        <a:accent3>
          <a:srgbClr val="FFFFFF"/>
        </a:accent3>
        <a:accent4>
          <a:srgbClr val="404040"/>
        </a:accent4>
        <a:accent5>
          <a:srgbClr val="E6C0AA"/>
        </a:accent5>
        <a:accent6>
          <a:srgbClr val="DEB802"/>
        </a:accent6>
        <a:hlink>
          <a:srgbClr val="D86001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6">
        <a:dk1>
          <a:srgbClr val="4D4D4D"/>
        </a:dk1>
        <a:lt1>
          <a:srgbClr val="FFFFFF"/>
        </a:lt1>
        <a:dk2>
          <a:srgbClr val="000000"/>
        </a:dk2>
        <a:lt2>
          <a:srgbClr val="713C0C"/>
        </a:lt2>
        <a:accent1>
          <a:srgbClr val="E4B058"/>
        </a:accent1>
        <a:accent2>
          <a:srgbClr val="FDD912"/>
        </a:accent2>
        <a:accent3>
          <a:srgbClr val="FFFFFF"/>
        </a:accent3>
        <a:accent4>
          <a:srgbClr val="404040"/>
        </a:accent4>
        <a:accent5>
          <a:srgbClr val="EFD4B4"/>
        </a:accent5>
        <a:accent6>
          <a:srgbClr val="E5C40F"/>
        </a:accent6>
        <a:hlink>
          <a:srgbClr val="E06301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7">
        <a:dk1>
          <a:srgbClr val="4D4D4D"/>
        </a:dk1>
        <a:lt1>
          <a:srgbClr val="FFFFFF"/>
        </a:lt1>
        <a:dk2>
          <a:srgbClr val="000000"/>
        </a:dk2>
        <a:lt2>
          <a:srgbClr val="953900"/>
        </a:lt2>
        <a:accent1>
          <a:srgbClr val="B65300"/>
        </a:accent1>
        <a:accent2>
          <a:srgbClr val="CE6A00"/>
        </a:accent2>
        <a:accent3>
          <a:srgbClr val="FFFFFF"/>
        </a:accent3>
        <a:accent4>
          <a:srgbClr val="404040"/>
        </a:accent4>
        <a:accent5>
          <a:srgbClr val="D7B3AA"/>
        </a:accent5>
        <a:accent6>
          <a:srgbClr val="BA5F00"/>
        </a:accent6>
        <a:hlink>
          <a:srgbClr val="F0A806"/>
        </a:hlink>
        <a:folHlink>
          <a:srgbClr val="FFE6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8">
        <a:dk1>
          <a:srgbClr val="4D4D4D"/>
        </a:dk1>
        <a:lt1>
          <a:srgbClr val="FFFFFF"/>
        </a:lt1>
        <a:dk2>
          <a:srgbClr val="000000"/>
        </a:dk2>
        <a:lt2>
          <a:srgbClr val="D87200"/>
        </a:lt2>
        <a:accent1>
          <a:srgbClr val="E29B07"/>
        </a:accent1>
        <a:accent2>
          <a:srgbClr val="EDBF03"/>
        </a:accent2>
        <a:accent3>
          <a:srgbClr val="FFFFFF"/>
        </a:accent3>
        <a:accent4>
          <a:srgbClr val="404040"/>
        </a:accent4>
        <a:accent5>
          <a:srgbClr val="EECBAA"/>
        </a:accent5>
        <a:accent6>
          <a:srgbClr val="D7AD02"/>
        </a:accent6>
        <a:hlink>
          <a:srgbClr val="7CA43F"/>
        </a:hlink>
        <a:folHlink>
          <a:srgbClr val="FFE6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9">
        <a:dk1>
          <a:srgbClr val="4D4D4D"/>
        </a:dk1>
        <a:lt1>
          <a:srgbClr val="FFFFFF"/>
        </a:lt1>
        <a:dk2>
          <a:srgbClr val="000000"/>
        </a:dk2>
        <a:lt2>
          <a:srgbClr val="D24D06"/>
        </a:lt2>
        <a:accent1>
          <a:srgbClr val="E59709"/>
        </a:accent1>
        <a:accent2>
          <a:srgbClr val="E9AC24"/>
        </a:accent2>
        <a:accent3>
          <a:srgbClr val="FFFFFF"/>
        </a:accent3>
        <a:accent4>
          <a:srgbClr val="404040"/>
        </a:accent4>
        <a:accent5>
          <a:srgbClr val="F0C9AA"/>
        </a:accent5>
        <a:accent6>
          <a:srgbClr val="D39B20"/>
        </a:accent6>
        <a:hlink>
          <a:srgbClr val="F7B80B"/>
        </a:hlink>
        <a:folHlink>
          <a:srgbClr val="FFE6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10">
        <a:dk1>
          <a:srgbClr val="4D4D4D"/>
        </a:dk1>
        <a:lt1>
          <a:srgbClr val="FFFFFF"/>
        </a:lt1>
        <a:dk2>
          <a:srgbClr val="000000"/>
        </a:dk2>
        <a:lt2>
          <a:srgbClr val="CD5003"/>
        </a:lt2>
        <a:accent1>
          <a:srgbClr val="419DCF"/>
        </a:accent1>
        <a:accent2>
          <a:srgbClr val="BC1F1F"/>
        </a:accent2>
        <a:accent3>
          <a:srgbClr val="FFFFFF"/>
        </a:accent3>
        <a:accent4>
          <a:srgbClr val="404040"/>
        </a:accent4>
        <a:accent5>
          <a:srgbClr val="B0CCE4"/>
        </a:accent5>
        <a:accent6>
          <a:srgbClr val="AA1B1B"/>
        </a:accent6>
        <a:hlink>
          <a:srgbClr val="FFE42F"/>
        </a:hlink>
        <a:folHlink>
          <a:srgbClr val="FFE6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11">
        <a:dk1>
          <a:srgbClr val="4D4D4D"/>
        </a:dk1>
        <a:lt1>
          <a:srgbClr val="FFFFFF"/>
        </a:lt1>
        <a:dk2>
          <a:srgbClr val="000000"/>
        </a:dk2>
        <a:lt2>
          <a:srgbClr val="DF2905"/>
        </a:lt2>
        <a:accent1>
          <a:srgbClr val="D05203"/>
        </a:accent1>
        <a:accent2>
          <a:srgbClr val="72A3E1"/>
        </a:accent2>
        <a:accent3>
          <a:srgbClr val="FFFFFF"/>
        </a:accent3>
        <a:accent4>
          <a:srgbClr val="404040"/>
        </a:accent4>
        <a:accent5>
          <a:srgbClr val="E4B3AA"/>
        </a:accent5>
        <a:accent6>
          <a:srgbClr val="6793CC"/>
        </a:accent6>
        <a:hlink>
          <a:srgbClr val="F3A105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ustom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2.xml><?xml version="1.0" encoding="utf-8"?>
<a:themeOverride xmlns:a="http://schemas.openxmlformats.org/drawingml/2006/main">
  <a:clrScheme name="Custom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3.xml><?xml version="1.0" encoding="utf-8"?>
<a:themeOverride xmlns:a="http://schemas.openxmlformats.org/drawingml/2006/main">
  <a:clrScheme name="Custom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4.xml><?xml version="1.0" encoding="utf-8"?>
<a:themeOverride xmlns:a="http://schemas.openxmlformats.org/drawingml/2006/main">
  <a:clrScheme name="Custom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5.xml><?xml version="1.0" encoding="utf-8"?>
<a:themeOverride xmlns:a="http://schemas.openxmlformats.org/drawingml/2006/main">
  <a:clrScheme name="Custom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6.xml><?xml version="1.0" encoding="utf-8"?>
<a:themeOverride xmlns:a="http://schemas.openxmlformats.org/drawingml/2006/main">
  <a:clrScheme name="Custom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7.xml><?xml version="1.0" encoding="utf-8"?>
<a:themeOverride xmlns:a="http://schemas.openxmlformats.org/drawingml/2006/main">
  <a:clrScheme name="Custom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8.xml><?xml version="1.0" encoding="utf-8"?>
<a:themeOverride xmlns:a="http://schemas.openxmlformats.org/drawingml/2006/main">
  <a:clrScheme name="Custom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template</Template>
  <TotalTime>26988</TotalTime>
  <Words>666</Words>
  <Application>Microsoft Office PowerPoint</Application>
  <PresentationFormat>On-screen Show (4:3)</PresentationFormat>
  <Paragraphs>86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Times New Roman</vt:lpstr>
      <vt:lpstr>Verdana</vt:lpstr>
      <vt:lpstr>Wingdings</vt:lpstr>
      <vt:lpstr>template</vt:lpstr>
      <vt:lpstr>Custom Design</vt:lpstr>
      <vt:lpstr>Fin BluePrint: Life Insurance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HP</dc:creator>
  <cp:lastModifiedBy>Mamta Dalal</cp:lastModifiedBy>
  <cp:revision>565</cp:revision>
  <dcterms:created xsi:type="dcterms:W3CDTF">2021-03-07T14:33:02Z</dcterms:created>
  <dcterms:modified xsi:type="dcterms:W3CDTF">2025-02-05T12:18:11Z</dcterms:modified>
</cp:coreProperties>
</file>